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Lst>
  <p:notesMasterIdLst>
    <p:notesMasterId r:id="rId67"/>
  </p:notesMasterIdLst>
  <p:handoutMasterIdLst>
    <p:handoutMasterId r:id="rId68"/>
  </p:handoutMasterIdLst>
  <p:sldIdLst>
    <p:sldId id="256" r:id="rId2"/>
    <p:sldId id="306" r:id="rId3"/>
    <p:sldId id="307" r:id="rId4"/>
    <p:sldId id="310" r:id="rId5"/>
    <p:sldId id="311" r:id="rId6"/>
    <p:sldId id="313" r:id="rId7"/>
    <p:sldId id="285" r:id="rId8"/>
    <p:sldId id="286" r:id="rId9"/>
    <p:sldId id="314" r:id="rId10"/>
    <p:sldId id="316" r:id="rId11"/>
    <p:sldId id="328" r:id="rId12"/>
    <p:sldId id="261" r:id="rId13"/>
    <p:sldId id="427" r:id="rId14"/>
    <p:sldId id="431" r:id="rId15"/>
    <p:sldId id="268" r:id="rId16"/>
    <p:sldId id="270" r:id="rId17"/>
    <p:sldId id="338" r:id="rId18"/>
    <p:sldId id="318" r:id="rId19"/>
    <p:sldId id="271" r:id="rId20"/>
    <p:sldId id="425" r:id="rId21"/>
    <p:sldId id="326" r:id="rId22"/>
    <p:sldId id="428" r:id="rId23"/>
    <p:sldId id="274" r:id="rId24"/>
    <p:sldId id="275" r:id="rId25"/>
    <p:sldId id="302" r:id="rId26"/>
    <p:sldId id="389" r:id="rId27"/>
    <p:sldId id="447" r:id="rId28"/>
    <p:sldId id="394" r:id="rId29"/>
    <p:sldId id="396" r:id="rId30"/>
    <p:sldId id="448" r:id="rId31"/>
    <p:sldId id="303" r:id="rId32"/>
    <p:sldId id="400" r:id="rId33"/>
    <p:sldId id="403" r:id="rId34"/>
    <p:sldId id="407" r:id="rId35"/>
    <p:sldId id="408" r:id="rId36"/>
    <p:sldId id="409" r:id="rId37"/>
    <p:sldId id="410" r:id="rId38"/>
    <p:sldId id="411" r:id="rId39"/>
    <p:sldId id="412" r:id="rId40"/>
    <p:sldId id="276" r:id="rId41"/>
    <p:sldId id="322" r:id="rId42"/>
    <p:sldId id="416" r:id="rId43"/>
    <p:sldId id="388" r:id="rId44"/>
    <p:sldId id="279" r:id="rId45"/>
    <p:sldId id="383" r:id="rId46"/>
    <p:sldId id="387" r:id="rId47"/>
    <p:sldId id="334" r:id="rId48"/>
    <p:sldId id="451" r:id="rId49"/>
    <p:sldId id="423" r:id="rId50"/>
    <p:sldId id="429" r:id="rId51"/>
    <p:sldId id="299" r:id="rId52"/>
    <p:sldId id="426" r:id="rId53"/>
    <p:sldId id="278" r:id="rId54"/>
    <p:sldId id="333" r:id="rId55"/>
    <p:sldId id="414" r:id="rId56"/>
    <p:sldId id="438" r:id="rId57"/>
    <p:sldId id="446" r:id="rId58"/>
    <p:sldId id="324" r:id="rId59"/>
    <p:sldId id="280" r:id="rId60"/>
    <p:sldId id="281" r:id="rId61"/>
    <p:sldId id="372" r:id="rId62"/>
    <p:sldId id="430" r:id="rId63"/>
    <p:sldId id="282" r:id="rId64"/>
    <p:sldId id="325" r:id="rId65"/>
    <p:sldId id="300" r:id="rId6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rowsc" initials="b" lastIdx="1" clrIdx="0">
    <p:extLst>
      <p:ext uri="{19B8F6BF-5375-455C-9EA6-DF929625EA0E}">
        <p15:presenceInfo xmlns:p15="http://schemas.microsoft.com/office/powerpoint/2012/main" userId="burrows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6458" autoAdjust="0"/>
  </p:normalViewPr>
  <p:slideViewPr>
    <p:cSldViewPr>
      <p:cViewPr varScale="1">
        <p:scale>
          <a:sx n="49" d="100"/>
          <a:sy n="49" d="100"/>
        </p:scale>
        <p:origin x="1014" y="42"/>
      </p:cViewPr>
      <p:guideLst>
        <p:guide orient="horz" pos="2160"/>
        <p:guide pos="3840"/>
      </p:guideLst>
    </p:cSldViewPr>
  </p:slideViewPr>
  <p:outlineViewPr>
    <p:cViewPr>
      <p:scale>
        <a:sx n="33" d="100"/>
        <a:sy n="33" d="100"/>
      </p:scale>
      <p:origin x="0" y="-52128"/>
    </p:cViewPr>
  </p:outlineViewPr>
  <p:notesTextViewPr>
    <p:cViewPr>
      <p:scale>
        <a:sx n="3" d="2"/>
        <a:sy n="3" d="2"/>
      </p:scale>
      <p:origin x="0" y="0"/>
    </p:cViewPr>
  </p:notesTextViewPr>
  <p:sorterViewPr>
    <p:cViewPr>
      <p:scale>
        <a:sx n="61" d="100"/>
        <a:sy n="61" d="100"/>
      </p:scale>
      <p:origin x="0" y="-4866"/>
    </p:cViewPr>
  </p:sorterViewPr>
  <p:notesViewPr>
    <p:cSldViewPr>
      <p:cViewPr varScale="1">
        <p:scale>
          <a:sx n="61" d="100"/>
          <a:sy n="61" d="100"/>
        </p:scale>
        <p:origin x="34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3T15:54:47.221" idx="1">
    <p:pos x="10" y="10"/>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022019" y="9721212"/>
            <a:ext cx="3075661" cy="511643"/>
          </a:xfrm>
          <a:prstGeom prst="rect">
            <a:avLst/>
          </a:prstGeom>
        </p:spPr>
        <p:txBody>
          <a:bodyPr vert="horz" lIns="97853" tIns="48926" rIns="97853" bIns="48926" rtlCol="0" anchor="b"/>
          <a:lstStyle>
            <a:lvl1pPr algn="r">
              <a:defRPr sz="1300"/>
            </a:lvl1pPr>
          </a:lstStyle>
          <a:p>
            <a:fld id="{D0CD74C1-9D3F-4D4B-95FA-82F6D9CDD995}" type="slidenum">
              <a:rPr lang="en-US" smtClean="0"/>
              <a:pPr/>
              <a:t>‹#›</a:t>
            </a:fld>
            <a:endParaRPr lang="en-US"/>
          </a:p>
        </p:txBody>
      </p:sp>
    </p:spTree>
    <p:extLst>
      <p:ext uri="{BB962C8B-B14F-4D97-AF65-F5344CB8AC3E}">
        <p14:creationId xmlns:p14="http://schemas.microsoft.com/office/powerpoint/2010/main" val="3640289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709930" y="4861441"/>
            <a:ext cx="5679440" cy="4605576"/>
          </a:xfrm>
          <a:prstGeom prst="rect">
            <a:avLst/>
          </a:prstGeom>
        </p:spPr>
        <p:txBody>
          <a:bodyPr vert="horz" lIns="99036" tIns="49518" rIns="99036" bIns="4951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Image Placeholder 7">
            <a:extLst>
              <a:ext uri="{FF2B5EF4-FFF2-40B4-BE49-F238E27FC236}">
                <a16:creationId xmlns:a16="http://schemas.microsoft.com/office/drawing/2014/main" id="{7D622FB3-C599-467C-8013-EC263BAFCDC1}"/>
              </a:ext>
            </a:extLst>
          </p:cNvPr>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308034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4021295" y="9721105"/>
            <a:ext cx="3076363" cy="511731"/>
          </a:xfrm>
          <a:prstGeom prst="rect">
            <a:avLst/>
          </a:prstGeom>
        </p:spPr>
        <p:txBody>
          <a:bodyPr/>
          <a:lstStyle/>
          <a:p>
            <a:pPr>
              <a:defRPr/>
            </a:pPr>
            <a:fld id="{3AA7355D-8702-427E-A282-D9E9A4C0F378}" type="slidenum">
              <a:rPr lang="en-US" smtClean="0"/>
              <a:pPr>
                <a:defRPr/>
              </a:pPr>
              <a:t>1</a:t>
            </a:fld>
            <a:endParaRPr lang="en-US"/>
          </a:p>
        </p:txBody>
      </p:sp>
    </p:spTree>
    <p:extLst>
      <p:ext uri="{BB962C8B-B14F-4D97-AF65-F5344CB8AC3E}">
        <p14:creationId xmlns:p14="http://schemas.microsoft.com/office/powerpoint/2010/main" val="3853954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659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149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xfrm>
            <a:off x="4021295" y="9721105"/>
            <a:ext cx="3076363" cy="511731"/>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4A40B12B-2292-406C-B10F-04332E1ECB00}" type="slidenum">
              <a:rPr lang="en-US" smtClean="0"/>
              <a:pPr fontAlgn="base">
                <a:spcBef>
                  <a:spcPct val="0"/>
                </a:spcBef>
                <a:spcAft>
                  <a:spcPct val="0"/>
                </a:spcAft>
                <a:defRPr/>
              </a:pPr>
              <a:t>12</a:t>
            </a:fld>
            <a:endParaRPr lang="en-US"/>
          </a:p>
        </p:txBody>
      </p:sp>
      <p:sp>
        <p:nvSpPr>
          <p:cNvPr id="50179" name="Rectangle 2"/>
          <p:cNvSpPr>
            <a:spLocks noGrp="1" noRot="1" noChangeAspect="1" noChangeArrowheads="1" noTextEdit="1"/>
          </p:cNvSpPr>
          <p:nvPr>
            <p:ph type="sldImg"/>
          </p:nvPr>
        </p:nvSpPr>
        <p:spPr bwMode="auto">
          <a:xfrm>
            <a:off x="139700" y="768350"/>
            <a:ext cx="6819900" cy="3836988"/>
          </a:xfrm>
          <a:prstGeom prst="rect">
            <a:avLst/>
          </a:prstGeom>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500" dirty="0"/>
              <a:t>Raised bed kits available.  Go on line!</a:t>
            </a:r>
          </a:p>
        </p:txBody>
      </p:sp>
    </p:spTree>
    <p:extLst>
      <p:ext uri="{BB962C8B-B14F-4D97-AF65-F5344CB8AC3E}">
        <p14:creationId xmlns:p14="http://schemas.microsoft.com/office/powerpoint/2010/main" val="425643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Available on Amazon.  I follow some principles but</a:t>
            </a:r>
            <a:r>
              <a:rPr lang="en-US" baseline="0" dirty="0"/>
              <a:t> not all.</a:t>
            </a:r>
            <a:endParaRPr lang="en-US" dirty="0"/>
          </a:p>
        </p:txBody>
      </p:sp>
    </p:spTree>
    <p:extLst>
      <p:ext uri="{BB962C8B-B14F-4D97-AF65-F5344CB8AC3E}">
        <p14:creationId xmlns:p14="http://schemas.microsoft.com/office/powerpoint/2010/main" val="2901172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141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242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Elevate!</a:t>
            </a:r>
          </a:p>
        </p:txBody>
      </p:sp>
    </p:spTree>
    <p:extLst>
      <p:ext uri="{BB962C8B-B14F-4D97-AF65-F5344CB8AC3E}">
        <p14:creationId xmlns:p14="http://schemas.microsoft.com/office/powerpoint/2010/main" val="2169815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Tell story of how they came to be and why so narrow (2 trees on right and fence on left.  Trees now gone  Orients NS</a:t>
            </a:r>
          </a:p>
        </p:txBody>
      </p:sp>
    </p:spTree>
    <p:extLst>
      <p:ext uri="{BB962C8B-B14F-4D97-AF65-F5344CB8AC3E}">
        <p14:creationId xmlns:p14="http://schemas.microsoft.com/office/powerpoint/2010/main" val="1249898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7993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Box stores for peat</a:t>
            </a:r>
            <a:r>
              <a:rPr lang="en-US" baseline="0" dirty="0"/>
              <a:t> and mushroom and Black Cow compost.  Alachua Feed and Seed for vermiculite, Black Hen and worm castings.</a:t>
            </a:r>
          </a:p>
          <a:p>
            <a:r>
              <a:rPr lang="en-US" baseline="0" dirty="0"/>
              <a:t>Make your own worm farm.</a:t>
            </a:r>
          </a:p>
          <a:p>
            <a:r>
              <a:rPr lang="en-US" baseline="0" dirty="0"/>
              <a:t>NB Peat is non sustainable.  Coconut coir is renewable but </a:t>
            </a:r>
            <a:r>
              <a:rPr lang="en-US" b="1" baseline="0" dirty="0"/>
              <a:t>much more </a:t>
            </a:r>
            <a:r>
              <a:rPr lang="en-US" baseline="0" dirty="0"/>
              <a:t>expensive….</a:t>
            </a:r>
            <a:endParaRPr lang="en-US" dirty="0"/>
          </a:p>
        </p:txBody>
      </p:sp>
    </p:spTree>
    <p:extLst>
      <p:ext uri="{BB962C8B-B14F-4D97-AF65-F5344CB8AC3E}">
        <p14:creationId xmlns:p14="http://schemas.microsoft.com/office/powerpoint/2010/main" val="351621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xfrm>
            <a:off x="4021295" y="9721105"/>
            <a:ext cx="3076363" cy="511731"/>
          </a:xfrm>
          <a:prstGeom prst="rect">
            <a:avLst/>
          </a:prstGeom>
          <a:noFill/>
        </p:spPr>
        <p:txBody>
          <a:bodyPr/>
          <a:lstStyle/>
          <a:p>
            <a:fld id="{BA4980FE-A84E-4719-B09A-141BDEB01ADA}" type="slidenum">
              <a:rPr lang="en-US" smtClean="0">
                <a:latin typeface="Arial" pitchFamily="34" charset="0"/>
              </a:rPr>
              <a:pPr/>
              <a:t>2</a:t>
            </a:fld>
            <a:endParaRPr lang="en-US">
              <a:latin typeface="Arial" pitchFamily="34" charset="0"/>
            </a:endParaRPr>
          </a:p>
        </p:txBody>
      </p:sp>
      <p:sp>
        <p:nvSpPr>
          <p:cNvPr id="139267" name="Rectangle 2"/>
          <p:cNvSpPr>
            <a:spLocks noGrp="1" noRot="1" noChangeAspect="1" noChangeArrowheads="1" noTextEdit="1"/>
          </p:cNvSpPr>
          <p:nvPr>
            <p:ph type="sldImg"/>
          </p:nvPr>
        </p:nvSpPr>
        <p:spPr>
          <a:xfrm>
            <a:off x="139700" y="768350"/>
            <a:ext cx="6819900" cy="3836988"/>
          </a:xfrm>
          <a:prstGeom prst="rect">
            <a:avLst/>
          </a:prstGeom>
          <a:ln/>
        </p:spPr>
      </p:sp>
      <p:sp>
        <p:nvSpPr>
          <p:cNvPr id="1392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2968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Bags are usually 1.5 </a:t>
            </a:r>
            <a:r>
              <a:rPr lang="en-US" dirty="0" err="1"/>
              <a:t>cuft</a:t>
            </a:r>
            <a:r>
              <a:rPr lang="en-US" dirty="0"/>
              <a:t>  Mushroom (Black Gold is 40lbs)</a:t>
            </a:r>
          </a:p>
        </p:txBody>
      </p:sp>
    </p:spTree>
    <p:extLst>
      <p:ext uri="{BB962C8B-B14F-4D97-AF65-F5344CB8AC3E}">
        <p14:creationId xmlns:p14="http://schemas.microsoft.com/office/powerpoint/2010/main" val="36492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Credit Denise</a:t>
            </a:r>
          </a:p>
        </p:txBody>
      </p:sp>
    </p:spTree>
    <p:extLst>
      <p:ext uri="{BB962C8B-B14F-4D97-AF65-F5344CB8AC3E}">
        <p14:creationId xmlns:p14="http://schemas.microsoft.com/office/powerpoint/2010/main" val="3986710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8259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7660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Okra, peppers and Malabar spinach go through the summer.</a:t>
            </a:r>
          </a:p>
          <a:p>
            <a:r>
              <a:rPr lang="en-US" dirty="0"/>
              <a:t>Facebook Grow Gainesville and our MGV FB page</a:t>
            </a:r>
          </a:p>
        </p:txBody>
      </p:sp>
    </p:spTree>
    <p:extLst>
      <p:ext uri="{BB962C8B-B14F-4D97-AF65-F5344CB8AC3E}">
        <p14:creationId xmlns:p14="http://schemas.microsoft.com/office/powerpoint/2010/main" val="2878803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Some beans come in all at once and are good for canning (</a:t>
            </a:r>
            <a:r>
              <a:rPr lang="en-US" dirty="0" err="1"/>
              <a:t>eg</a:t>
            </a:r>
            <a:r>
              <a:rPr lang="en-US" dirty="0"/>
              <a:t> Blue Lake), others mature in progression for longer pick</a:t>
            </a:r>
          </a:p>
          <a:p>
            <a:r>
              <a:rPr lang="en-US" dirty="0"/>
              <a:t>I plant 15” row beginning of Sept and sequentially every 2 w</a:t>
            </a:r>
          </a:p>
        </p:txBody>
      </p:sp>
    </p:spTree>
    <p:extLst>
      <p:ext uri="{BB962C8B-B14F-4D97-AF65-F5344CB8AC3E}">
        <p14:creationId xmlns:p14="http://schemas.microsoft.com/office/powerpoint/2010/main" val="2567340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This image taken August 1</a:t>
            </a:r>
          </a:p>
        </p:txBody>
      </p:sp>
    </p:spTree>
    <p:extLst>
      <p:ext uri="{BB962C8B-B14F-4D97-AF65-F5344CB8AC3E}">
        <p14:creationId xmlns:p14="http://schemas.microsoft.com/office/powerpoint/2010/main" val="4087355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Raise from seed indoors in Feb or March.  Transplant after last frost (usually Mid March)  Buy from Farmers Mkt</a:t>
            </a:r>
          </a:p>
          <a:p>
            <a:r>
              <a:rPr lang="en-US" dirty="0"/>
              <a:t>6 pack a lot</a:t>
            </a:r>
          </a:p>
        </p:txBody>
      </p:sp>
    </p:spTree>
    <p:extLst>
      <p:ext uri="{BB962C8B-B14F-4D97-AF65-F5344CB8AC3E}">
        <p14:creationId xmlns:p14="http://schemas.microsoft.com/office/powerpoint/2010/main" val="234058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Heat resistant: Sweet 100, Heat Wave II, Florida Everglades, </a:t>
            </a:r>
            <a:r>
              <a:rPr lang="en-US" dirty="0" err="1"/>
              <a:t>Floragold</a:t>
            </a:r>
            <a:r>
              <a:rPr lang="en-US" dirty="0"/>
              <a:t>, </a:t>
            </a:r>
            <a:r>
              <a:rPr lang="en-US" dirty="0" err="1"/>
              <a:t>Tasti</a:t>
            </a:r>
            <a:r>
              <a:rPr lang="en-US" dirty="0"/>
              <a:t>-lee</a:t>
            </a:r>
          </a:p>
        </p:txBody>
      </p:sp>
    </p:spTree>
    <p:extLst>
      <p:ext uri="{BB962C8B-B14F-4D97-AF65-F5344CB8AC3E}">
        <p14:creationId xmlns:p14="http://schemas.microsoft.com/office/powerpoint/2010/main" val="1983116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745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xfrm>
            <a:off x="4021295" y="9721105"/>
            <a:ext cx="3076363" cy="511731"/>
          </a:xfrm>
          <a:prstGeom prst="rect">
            <a:avLst/>
          </a:prstGeom>
          <a:noFill/>
        </p:spPr>
        <p:txBody>
          <a:bodyPr/>
          <a:lstStyle/>
          <a:p>
            <a:fld id="{AE10CC3A-493A-4A05-AE14-3E20A71AE275}" type="slidenum">
              <a:rPr lang="en-US" smtClean="0">
                <a:latin typeface="Arial" pitchFamily="34" charset="0"/>
              </a:rPr>
              <a:pPr/>
              <a:t>3</a:t>
            </a:fld>
            <a:endParaRPr lang="en-US">
              <a:latin typeface="Arial" pitchFamily="34" charset="0"/>
            </a:endParaRPr>
          </a:p>
        </p:txBody>
      </p:sp>
      <p:sp>
        <p:nvSpPr>
          <p:cNvPr id="144387" name="Rectangle 2"/>
          <p:cNvSpPr>
            <a:spLocks noGrp="1" noRot="1" noChangeAspect="1" noChangeArrowheads="1" noTextEdit="1"/>
          </p:cNvSpPr>
          <p:nvPr>
            <p:ph type="sldImg"/>
          </p:nvPr>
        </p:nvSpPr>
        <p:spPr>
          <a:xfrm>
            <a:off x="139700" y="768350"/>
            <a:ext cx="6819900" cy="3836988"/>
          </a:xfrm>
          <a:prstGeom prst="rect">
            <a:avLst/>
          </a:prstGeom>
          <a:ln/>
        </p:spPr>
      </p:sp>
      <p:sp>
        <p:nvSpPr>
          <p:cNvPr id="144388" name="Rectangle 3"/>
          <p:cNvSpPr>
            <a:spLocks noGrp="1" noChangeArrowheads="1"/>
          </p:cNvSpPr>
          <p:nvPr>
            <p:ph type="body" idx="1"/>
          </p:nvPr>
        </p:nvSpPr>
        <p:spPr>
          <a:noFill/>
          <a:ln/>
        </p:spPr>
        <p:txBody>
          <a:bodyPr/>
          <a:lstStyle/>
          <a:p>
            <a:r>
              <a:rPr lang="en-US" sz="1500" dirty="0"/>
              <a:t>Remind audience that angle of sun changes (overhead in summer, in the south in winter).  Will they still get enough sun in winter or will trees, buildings, etc. interfere?</a:t>
            </a:r>
          </a:p>
        </p:txBody>
      </p:sp>
    </p:spTree>
    <p:extLst>
      <p:ext uri="{BB962C8B-B14F-4D97-AF65-F5344CB8AC3E}">
        <p14:creationId xmlns:p14="http://schemas.microsoft.com/office/powerpoint/2010/main" val="747221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1331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Hard to transplant.  Sow into soil and thin.  Last a long time in ground or in fridge.  Harvest a bit before they get like above</a:t>
            </a:r>
          </a:p>
        </p:txBody>
      </p:sp>
    </p:spTree>
    <p:extLst>
      <p:ext uri="{BB962C8B-B14F-4D97-AF65-F5344CB8AC3E}">
        <p14:creationId xmlns:p14="http://schemas.microsoft.com/office/powerpoint/2010/main" val="130036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4795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Plant a few seeds sequentially or they will get ahead of you in this climate.  Arugula gets spicy when mature. The traditional mesclun mix contains various tender lettuces such as chicory, arugula and endive. Sprinkle the seeds over the top of the soil, aiming to get them about 1" apart. Cover the seeds with 1/4" of soil. Water well.  Harvest largest when germinated</a:t>
            </a:r>
          </a:p>
        </p:txBody>
      </p:sp>
    </p:spTree>
    <p:extLst>
      <p:ext uri="{BB962C8B-B14F-4D97-AF65-F5344CB8AC3E}">
        <p14:creationId xmlns:p14="http://schemas.microsoft.com/office/powerpoint/2010/main" val="2081300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Alachua Feed and seed have in now.</a:t>
            </a:r>
          </a:p>
        </p:txBody>
      </p:sp>
    </p:spTree>
    <p:extLst>
      <p:ext uri="{BB962C8B-B14F-4D97-AF65-F5344CB8AC3E}">
        <p14:creationId xmlns:p14="http://schemas.microsoft.com/office/powerpoint/2010/main" val="1207048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7595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Potatoes take a lot of space.  Buy seed potatoes from Alachua Feed and seed.  Do not use store plants.  Do not have to plant whole potato.  Cut into pieces with one “eye” showing. Plant in trench and hill</a:t>
            </a:r>
          </a:p>
        </p:txBody>
      </p:sp>
    </p:spTree>
    <p:extLst>
      <p:ext uri="{BB962C8B-B14F-4D97-AF65-F5344CB8AC3E}">
        <p14:creationId xmlns:p14="http://schemas.microsoft.com/office/powerpoint/2010/main" val="949554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Buy transplants locally or from Farmers Market  Good from seed but plant a small number in old 6 pack and get ready to transplant when roots appear at bottom of container</a:t>
            </a:r>
          </a:p>
          <a:p>
            <a:r>
              <a:rPr lang="en-US" dirty="0" err="1"/>
              <a:t>Tyee</a:t>
            </a:r>
            <a:r>
              <a:rPr lang="en-US" dirty="0"/>
              <a:t> heat resistant and late bolter</a:t>
            </a:r>
          </a:p>
        </p:txBody>
      </p:sp>
    </p:spTree>
    <p:extLst>
      <p:ext uri="{BB962C8B-B14F-4D97-AF65-F5344CB8AC3E}">
        <p14:creationId xmlns:p14="http://schemas.microsoft.com/office/powerpoint/2010/main" val="985318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5523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348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xfrm>
            <a:off x="4021295" y="9721105"/>
            <a:ext cx="3076363" cy="511731"/>
          </a:xfrm>
          <a:prstGeom prst="rect">
            <a:avLst/>
          </a:prstGeom>
          <a:noFill/>
        </p:spPr>
        <p:txBody>
          <a:bodyPr/>
          <a:lstStyle/>
          <a:p>
            <a:fld id="{6D8D9D93-119B-4428-A54C-6CD62169F5A7}" type="slidenum">
              <a:rPr lang="en-US" smtClean="0">
                <a:latin typeface="Arial" pitchFamily="34" charset="0"/>
              </a:rPr>
              <a:pPr/>
              <a:t>4</a:t>
            </a:fld>
            <a:endParaRPr lang="en-US">
              <a:latin typeface="Arial" pitchFamily="34" charset="0"/>
            </a:endParaRPr>
          </a:p>
        </p:txBody>
      </p:sp>
      <p:sp>
        <p:nvSpPr>
          <p:cNvPr id="146435" name="Rectangle 1026"/>
          <p:cNvSpPr>
            <a:spLocks noGrp="1" noRot="1" noChangeAspect="1" noChangeArrowheads="1" noTextEdit="1"/>
          </p:cNvSpPr>
          <p:nvPr>
            <p:ph type="sldImg"/>
          </p:nvPr>
        </p:nvSpPr>
        <p:spPr>
          <a:xfrm>
            <a:off x="139700" y="768350"/>
            <a:ext cx="6819900" cy="3836988"/>
          </a:xfrm>
          <a:prstGeom prst="rect">
            <a:avLst/>
          </a:prstGeom>
          <a:ln/>
        </p:spPr>
      </p:sp>
      <p:sp>
        <p:nvSpPr>
          <p:cNvPr id="146436"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65856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0566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9418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175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6707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Do not plant in same bed each year, same for peas and peppers. Thinning allows air flow and reduces chance of disease  Nip top when they get as high as your stakes.</a:t>
            </a:r>
          </a:p>
        </p:txBody>
      </p:sp>
    </p:spTree>
    <p:extLst>
      <p:ext uri="{BB962C8B-B14F-4D97-AF65-F5344CB8AC3E}">
        <p14:creationId xmlns:p14="http://schemas.microsoft.com/office/powerpoint/2010/main" val="4233234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1576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I use my own compost at base and potting soil augmented with slow release fertilizer in top 1/3</a:t>
            </a:r>
          </a:p>
        </p:txBody>
      </p:sp>
    </p:spTree>
    <p:extLst>
      <p:ext uri="{BB962C8B-B14F-4D97-AF65-F5344CB8AC3E}">
        <p14:creationId xmlns:p14="http://schemas.microsoft.com/office/powerpoint/2010/main" val="1700780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If transplants in a six</a:t>
            </a:r>
            <a:r>
              <a:rPr lang="en-US" baseline="0" dirty="0"/>
              <a:t> pack, stagger planting or all will ripen at once</a:t>
            </a:r>
          </a:p>
          <a:p>
            <a:r>
              <a:rPr lang="en-US" baseline="0" dirty="0"/>
              <a:t>LABEL plants</a:t>
            </a:r>
            <a:endParaRPr lang="en-US" dirty="0"/>
          </a:p>
        </p:txBody>
      </p:sp>
    </p:spTree>
    <p:extLst>
      <p:ext uri="{BB962C8B-B14F-4D97-AF65-F5344CB8AC3E}">
        <p14:creationId xmlns:p14="http://schemas.microsoft.com/office/powerpoint/2010/main" val="928981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I plant a lot of sunflowers in borders look good until the squirrels find them</a:t>
            </a:r>
          </a:p>
        </p:txBody>
      </p:sp>
    </p:spTree>
    <p:extLst>
      <p:ext uri="{BB962C8B-B14F-4D97-AF65-F5344CB8AC3E}">
        <p14:creationId xmlns:p14="http://schemas.microsoft.com/office/powerpoint/2010/main" val="973794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If you just toss on the plant it will burn it especially if wet</a:t>
            </a:r>
          </a:p>
        </p:txBody>
      </p:sp>
    </p:spTree>
    <p:extLst>
      <p:ext uri="{BB962C8B-B14F-4D97-AF65-F5344CB8AC3E}">
        <p14:creationId xmlns:p14="http://schemas.microsoft.com/office/powerpoint/2010/main" val="240298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xfrm>
            <a:off x="4021295" y="9721105"/>
            <a:ext cx="3076363" cy="511731"/>
          </a:xfrm>
          <a:prstGeom prst="rect">
            <a:avLst/>
          </a:prstGeom>
          <a:noFill/>
        </p:spPr>
        <p:txBody>
          <a:bodyPr/>
          <a:lstStyle/>
          <a:p>
            <a:fld id="{4422F4CB-814E-48E9-A0BE-C7C3A93CFE95}" type="slidenum">
              <a:rPr lang="en-US" smtClean="0">
                <a:latin typeface="Arial" pitchFamily="34" charset="0"/>
              </a:rPr>
              <a:pPr/>
              <a:t>5</a:t>
            </a:fld>
            <a:endParaRPr lang="en-US">
              <a:latin typeface="Arial" pitchFamily="34" charset="0"/>
            </a:endParaRPr>
          </a:p>
        </p:txBody>
      </p:sp>
      <p:sp>
        <p:nvSpPr>
          <p:cNvPr id="147459" name="Rectangle 2"/>
          <p:cNvSpPr>
            <a:spLocks noGrp="1" noRot="1" noChangeAspect="1" noChangeArrowheads="1" noTextEdit="1"/>
          </p:cNvSpPr>
          <p:nvPr>
            <p:ph type="sldImg"/>
          </p:nvPr>
        </p:nvSpPr>
        <p:spPr>
          <a:xfrm>
            <a:off x="139700" y="768350"/>
            <a:ext cx="6819900" cy="3836988"/>
          </a:xfrm>
          <a:prstGeom prst="rect">
            <a:avLst/>
          </a:prstGeom>
          <a:ln/>
        </p:spPr>
      </p:sp>
      <p:sp>
        <p:nvSpPr>
          <p:cNvPr id="147460" name="Rectangle 3"/>
          <p:cNvSpPr>
            <a:spLocks noGrp="1" noChangeArrowheads="1"/>
          </p:cNvSpPr>
          <p:nvPr>
            <p:ph type="body" idx="1"/>
          </p:nvPr>
        </p:nvSpPr>
        <p:spPr>
          <a:noFill/>
          <a:ln/>
        </p:spPr>
        <p:txBody>
          <a:bodyPr/>
          <a:lstStyle/>
          <a:p>
            <a:r>
              <a:rPr lang="en-US" sz="1700" dirty="0"/>
              <a:t>At this point - some time should be devoted to reviewing the wealth of information in the Florida </a:t>
            </a:r>
            <a:r>
              <a:rPr lang="en-US" sz="1700"/>
              <a:t>Vegetable Gardening </a:t>
            </a:r>
            <a:r>
              <a:rPr lang="en-US" sz="1700" dirty="0"/>
              <a:t>Guide:</a:t>
            </a:r>
          </a:p>
          <a:p>
            <a:r>
              <a:rPr lang="en-US" sz="1700" dirty="0"/>
              <a:t>In particular, the importance of using varieties adapted to Florida should be stressed.</a:t>
            </a:r>
          </a:p>
        </p:txBody>
      </p:sp>
    </p:spTree>
    <p:extLst>
      <p:ext uri="{BB962C8B-B14F-4D97-AF65-F5344CB8AC3E}">
        <p14:creationId xmlns:p14="http://schemas.microsoft.com/office/powerpoint/2010/main" val="553676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Noted that the top of the pepper was yellow with green veins.  Soil test showed pH of 6.5.  Too high for absorption of some minerals.  Indicates a possible iron deficiency.  Not N as lower leaves turn yellow first.</a:t>
            </a:r>
          </a:p>
        </p:txBody>
      </p:sp>
    </p:spTree>
    <p:extLst>
      <p:ext uri="{BB962C8B-B14F-4D97-AF65-F5344CB8AC3E}">
        <p14:creationId xmlns:p14="http://schemas.microsoft.com/office/powerpoint/2010/main" val="1004849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4956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Tomato Hornworm</a:t>
            </a:r>
          </a:p>
        </p:txBody>
      </p:sp>
    </p:spTree>
    <p:extLst>
      <p:ext uri="{BB962C8B-B14F-4D97-AF65-F5344CB8AC3E}">
        <p14:creationId xmlns:p14="http://schemas.microsoft.com/office/powerpoint/2010/main" val="1198889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Maybe best not to compost if fungus</a:t>
            </a:r>
          </a:p>
        </p:txBody>
      </p:sp>
    </p:spTree>
    <p:extLst>
      <p:ext uri="{BB962C8B-B14F-4D97-AF65-F5344CB8AC3E}">
        <p14:creationId xmlns:p14="http://schemas.microsoft.com/office/powerpoint/2010/main" val="38127475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Thank Doug</a:t>
            </a:r>
          </a:p>
        </p:txBody>
      </p:sp>
    </p:spTree>
    <p:extLst>
      <p:ext uri="{BB962C8B-B14F-4D97-AF65-F5344CB8AC3E}">
        <p14:creationId xmlns:p14="http://schemas.microsoft.com/office/powerpoint/2010/main" val="2199233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Talk about solarizing</a:t>
            </a:r>
          </a:p>
        </p:txBody>
      </p:sp>
    </p:spTree>
    <p:extLst>
      <p:ext uri="{BB962C8B-B14F-4D97-AF65-F5344CB8AC3E}">
        <p14:creationId xmlns:p14="http://schemas.microsoft.com/office/powerpoint/2010/main" val="2044997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0898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1396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Be sure to keep a record of what you planted and when.  Important to rotate crops</a:t>
            </a:r>
          </a:p>
        </p:txBody>
      </p:sp>
    </p:spTree>
    <p:extLst>
      <p:ext uri="{BB962C8B-B14F-4D97-AF65-F5344CB8AC3E}">
        <p14:creationId xmlns:p14="http://schemas.microsoft.com/office/powerpoint/2010/main" val="2204636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350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xfrm>
            <a:off x="4021295" y="9721105"/>
            <a:ext cx="3076363" cy="511731"/>
          </a:xfrm>
          <a:prstGeom prst="rect">
            <a:avLst/>
          </a:prstGeom>
          <a:noFill/>
        </p:spPr>
        <p:txBody>
          <a:bodyPr/>
          <a:lstStyle/>
          <a:p>
            <a:fld id="{07549A63-04E6-40AC-93EE-86A497F6B0BC}" type="slidenum">
              <a:rPr lang="en-US" smtClean="0">
                <a:latin typeface="Arial" pitchFamily="34" charset="0"/>
              </a:rPr>
              <a:pPr/>
              <a:t>6</a:t>
            </a:fld>
            <a:endParaRPr lang="en-US">
              <a:latin typeface="Arial" pitchFamily="34" charset="0"/>
            </a:endParaRPr>
          </a:p>
        </p:txBody>
      </p:sp>
      <p:sp>
        <p:nvSpPr>
          <p:cNvPr id="156675" name="Rectangle 2"/>
          <p:cNvSpPr>
            <a:spLocks noGrp="1" noRot="1" noChangeAspect="1" noChangeArrowheads="1" noTextEdit="1"/>
          </p:cNvSpPr>
          <p:nvPr>
            <p:ph type="sldImg"/>
          </p:nvPr>
        </p:nvSpPr>
        <p:spPr>
          <a:xfrm>
            <a:off x="139700" y="768350"/>
            <a:ext cx="6819900" cy="3836988"/>
          </a:xfrm>
          <a:prstGeom prst="rect">
            <a:avLst/>
          </a:prstGeom>
          <a:ln/>
        </p:spPr>
      </p:sp>
      <p:sp>
        <p:nvSpPr>
          <p:cNvPr id="156676" name="Rectangle 3"/>
          <p:cNvSpPr>
            <a:spLocks noGrp="1" noChangeArrowheads="1"/>
          </p:cNvSpPr>
          <p:nvPr>
            <p:ph type="body" idx="1"/>
          </p:nvPr>
        </p:nvSpPr>
        <p:spPr>
          <a:noFill/>
          <a:ln/>
        </p:spPr>
        <p:txBody>
          <a:bodyPr/>
          <a:lstStyle/>
          <a:p>
            <a:r>
              <a:rPr lang="en-US" dirty="0"/>
              <a:t>Explain importance of rotation  Pole beans and corn.  Tall crops should not shade smaller plants.</a:t>
            </a:r>
          </a:p>
          <a:p>
            <a:r>
              <a:rPr lang="en-US" dirty="0"/>
              <a:t>Underplant with greens</a:t>
            </a:r>
          </a:p>
        </p:txBody>
      </p:sp>
    </p:spTree>
    <p:extLst>
      <p:ext uri="{BB962C8B-B14F-4D97-AF65-F5344CB8AC3E}">
        <p14:creationId xmlns:p14="http://schemas.microsoft.com/office/powerpoint/2010/main" val="4243808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Drums also   Program on composting </a:t>
            </a:r>
            <a:r>
              <a:rPr lang="en-US"/>
              <a:t>next month</a:t>
            </a:r>
            <a:endParaRPr lang="en-US" dirty="0"/>
          </a:p>
        </p:txBody>
      </p:sp>
    </p:spTree>
    <p:extLst>
      <p:ext uri="{BB962C8B-B14F-4D97-AF65-F5344CB8AC3E}">
        <p14:creationId xmlns:p14="http://schemas.microsoft.com/office/powerpoint/2010/main" val="3801487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t>Vermiculite is in paper sack.  Do not get wet.   Chicken compost smells and attracts critters.  Store in waterproof and critter proof containers </a:t>
            </a:r>
          </a:p>
        </p:txBody>
      </p:sp>
    </p:spTree>
    <p:extLst>
      <p:ext uri="{BB962C8B-B14F-4D97-AF65-F5344CB8AC3E}">
        <p14:creationId xmlns:p14="http://schemas.microsoft.com/office/powerpoint/2010/main" val="41821061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59670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616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1295" y="9721105"/>
            <a:ext cx="3076363" cy="511731"/>
          </a:xfrm>
          <a:prstGeom prst="rect">
            <a:avLst/>
          </a:prstGeom>
        </p:spPr>
        <p:txBody>
          <a:bodyPr/>
          <a:lstStyle/>
          <a:p>
            <a:pPr>
              <a:defRPr/>
            </a:pPr>
            <a:fld id="{8F63CEA6-BFE5-452E-86E4-87907DCED7B4}" type="slidenum">
              <a:rPr lang="en-US" smtClean="0"/>
              <a:pPr>
                <a:defRPr/>
              </a:pPr>
              <a:t>7</a:t>
            </a:fld>
            <a:endParaRPr lang="en-US"/>
          </a:p>
        </p:txBody>
      </p:sp>
      <p:sp>
        <p:nvSpPr>
          <p:cNvPr id="51203" name="Rectangle 2"/>
          <p:cNvSpPr>
            <a:spLocks noGrp="1" noRot="1" noChangeAspect="1" noChangeArrowheads="1" noTextEdit="1"/>
          </p:cNvSpPr>
          <p:nvPr>
            <p:ph type="sldImg"/>
          </p:nvPr>
        </p:nvSpPr>
        <p:spPr bwMode="auto">
          <a:xfrm>
            <a:off x="139700" y="768350"/>
            <a:ext cx="6819900" cy="3836988"/>
          </a:xfrm>
          <a:prstGeom prst="rect">
            <a:avLst/>
          </a:prstGeom>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Go to UPF.  Great resource.  Many Florida Gardening books</a:t>
            </a:r>
          </a:p>
        </p:txBody>
      </p:sp>
    </p:spTree>
    <p:extLst>
      <p:ext uri="{BB962C8B-B14F-4D97-AF65-F5344CB8AC3E}">
        <p14:creationId xmlns:p14="http://schemas.microsoft.com/office/powerpoint/2010/main" val="4258736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638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743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8CB4F5-985F-D047-AE40-C35C6F554AAB}"/>
              </a:ext>
            </a:extLst>
          </p:cNvPr>
          <p:cNvPicPr>
            <a:picLocks noChangeAspect="1"/>
          </p:cNvPicPr>
          <p:nvPr userDrawn="1"/>
        </p:nvPicPr>
        <p:blipFill>
          <a:blip r:embed="rId3"/>
          <a:stretch>
            <a:fillRect/>
          </a:stretch>
        </p:blipFill>
        <p:spPr>
          <a:xfrm>
            <a:off x="609600" y="6253691"/>
            <a:ext cx="3454400" cy="389228"/>
          </a:xfrm>
          <a:prstGeom prst="rect">
            <a:avLst/>
          </a:prstGeom>
        </p:spPr>
      </p:pic>
      <p:pic>
        <p:nvPicPr>
          <p:cNvPr id="9" name="Picture 8">
            <a:extLst>
              <a:ext uri="{FF2B5EF4-FFF2-40B4-BE49-F238E27FC236}">
                <a16:creationId xmlns:a16="http://schemas.microsoft.com/office/drawing/2014/main" id="{3C5323EE-4FA8-B44E-A717-1B8B33E757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6400" y="768446"/>
            <a:ext cx="3445331" cy="3079558"/>
          </a:xfrm>
          <a:prstGeom prst="rect">
            <a:avLst/>
          </a:prstGeom>
        </p:spPr>
      </p:pic>
      <p:sp>
        <p:nvSpPr>
          <p:cNvPr id="12" name="Footer Placeholder 4">
            <a:extLst>
              <a:ext uri="{FF2B5EF4-FFF2-40B4-BE49-F238E27FC236}">
                <a16:creationId xmlns:a16="http://schemas.microsoft.com/office/drawing/2014/main" id="{A872EA5D-F7BD-014E-8644-739A8C7D9F7D}"/>
              </a:ext>
            </a:extLst>
          </p:cNvPr>
          <p:cNvSpPr txBox="1">
            <a:spLocks/>
          </p:cNvSpPr>
          <p:nvPr userDrawn="1"/>
        </p:nvSpPr>
        <p:spPr>
          <a:xfrm>
            <a:off x="5588000" y="6337301"/>
            <a:ext cx="6197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800" b="1" u="sng" dirty="0">
                <a:solidFill>
                  <a:schemeClr val="accent5">
                    <a:lumMod val="75000"/>
                  </a:schemeClr>
                </a:solidFill>
              </a:rPr>
              <a:t>mastergardener.ifas.ufl.edu</a:t>
            </a:r>
          </a:p>
        </p:txBody>
      </p:sp>
      <p:sp>
        <p:nvSpPr>
          <p:cNvPr id="13" name="Title 1">
            <a:extLst>
              <a:ext uri="{FF2B5EF4-FFF2-40B4-BE49-F238E27FC236}">
                <a16:creationId xmlns:a16="http://schemas.microsoft.com/office/drawing/2014/main" id="{52C27323-2A81-C340-99F5-40C856F146E1}"/>
              </a:ext>
            </a:extLst>
          </p:cNvPr>
          <p:cNvSpPr>
            <a:spLocks noGrp="1"/>
          </p:cNvSpPr>
          <p:nvPr>
            <p:ph type="ctrTitle"/>
          </p:nvPr>
        </p:nvSpPr>
        <p:spPr>
          <a:xfrm>
            <a:off x="4064000" y="2971801"/>
            <a:ext cx="7518400" cy="1470025"/>
          </a:xfrm>
        </p:spPr>
        <p:txBody>
          <a:bodyPr/>
          <a:lstStyle/>
          <a:p>
            <a:r>
              <a:rPr lang="en-US"/>
              <a:t>Click to edit Master title style</a:t>
            </a:r>
          </a:p>
        </p:txBody>
      </p:sp>
      <p:sp>
        <p:nvSpPr>
          <p:cNvPr id="14" name="Subtitle 2">
            <a:extLst>
              <a:ext uri="{FF2B5EF4-FFF2-40B4-BE49-F238E27FC236}">
                <a16:creationId xmlns:a16="http://schemas.microsoft.com/office/drawing/2014/main" id="{D73671D4-80B1-6E4D-A7E0-A461C504828E}"/>
              </a:ext>
            </a:extLst>
          </p:cNvPr>
          <p:cNvSpPr>
            <a:spLocks noGrp="1"/>
          </p:cNvSpPr>
          <p:nvPr>
            <p:ph type="subTitle" idx="1"/>
          </p:nvPr>
        </p:nvSpPr>
        <p:spPr>
          <a:xfrm>
            <a:off x="4064000" y="4648200"/>
            <a:ext cx="7518400" cy="12954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3" name="Picture 2" descr="A close up of a sign&#10;&#10;Description automatically generated">
            <a:extLst>
              <a:ext uri="{FF2B5EF4-FFF2-40B4-BE49-F238E27FC236}">
                <a16:creationId xmlns:a16="http://schemas.microsoft.com/office/drawing/2014/main" id="{78F9C413-6DCF-4F0A-A940-39E09DCB64D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9601" y="5181600"/>
            <a:ext cx="1229521" cy="907954"/>
          </a:xfrm>
          <a:prstGeom prst="rect">
            <a:avLst/>
          </a:prstGeom>
        </p:spPr>
      </p:pic>
    </p:spTree>
    <p:extLst>
      <p:ext uri="{BB962C8B-B14F-4D97-AF65-F5344CB8AC3E}">
        <p14:creationId xmlns:p14="http://schemas.microsoft.com/office/powerpoint/2010/main" val="2538915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2057400"/>
            <a:ext cx="109728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76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2057400"/>
            <a:ext cx="109728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569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E331-9E13-4EAB-B4E5-09BB9B5FC5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0361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64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dirty="0"/>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Tree>
    <p:extLst>
      <p:ext uri="{BB962C8B-B14F-4D97-AF65-F5344CB8AC3E}">
        <p14:creationId xmlns:p14="http://schemas.microsoft.com/office/powerpoint/2010/main" val="3317693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5CEB-2089-4AF2-A299-95D489A62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2A8D7-9170-4D33-9076-E845E8ADF0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177722-A752-43DC-9C83-6B8631078B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2B3982-9BE6-4F3F-B9AC-83F71F8A5207}"/>
              </a:ext>
            </a:extLst>
          </p:cNvPr>
          <p:cNvSpPr>
            <a:spLocks noGrp="1"/>
          </p:cNvSpPr>
          <p:nvPr>
            <p:ph type="dt" sz="half" idx="10"/>
          </p:nvPr>
        </p:nvSpPr>
        <p:spPr/>
        <p:txBody>
          <a:bodyPr/>
          <a:lstStyle/>
          <a:p>
            <a:pPr>
              <a:defRPr/>
            </a:pPr>
            <a:fld id="{019DBF14-D140-4333-A7EE-1CE6C742E4EE}" type="datetimeFigureOut">
              <a:rPr lang="en-US" smtClean="0"/>
              <a:pPr>
                <a:defRPr/>
              </a:pPr>
              <a:t>8/19/2020</a:t>
            </a:fld>
            <a:endParaRPr lang="en-US"/>
          </a:p>
        </p:txBody>
      </p:sp>
      <p:sp>
        <p:nvSpPr>
          <p:cNvPr id="6" name="Footer Placeholder 5">
            <a:extLst>
              <a:ext uri="{FF2B5EF4-FFF2-40B4-BE49-F238E27FC236}">
                <a16:creationId xmlns:a16="http://schemas.microsoft.com/office/drawing/2014/main" id="{9C71E300-5E25-4C1E-A62E-49D151E0812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03A96F7-8EA1-4CF4-B1F4-A3977CF741F3}"/>
              </a:ext>
            </a:extLst>
          </p:cNvPr>
          <p:cNvSpPr>
            <a:spLocks noGrp="1"/>
          </p:cNvSpPr>
          <p:nvPr>
            <p:ph type="sldNum" sz="quarter" idx="12"/>
          </p:nvPr>
        </p:nvSpPr>
        <p:spPr/>
        <p:txBody>
          <a:bodyPr/>
          <a:lstStyle/>
          <a:p>
            <a:pPr>
              <a:defRPr/>
            </a:pPr>
            <a:fld id="{2F8BC00B-6914-4E00-B7E8-EC28AABEB2B3}" type="slidenum">
              <a:rPr lang="en-US" smtClean="0"/>
              <a:pPr>
                <a:defRPr/>
              </a:pPr>
              <a:t>‹#›</a:t>
            </a:fld>
            <a:endParaRPr lang="en-US"/>
          </a:p>
        </p:txBody>
      </p:sp>
    </p:spTree>
    <p:extLst>
      <p:ext uri="{BB962C8B-B14F-4D97-AF65-F5344CB8AC3E}">
        <p14:creationId xmlns:p14="http://schemas.microsoft.com/office/powerpoint/2010/main" val="107239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0574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13770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2.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www.google.com/url?sa=i&amp;rct=j&amp;q=&amp;esrc=s&amp;frm=1&amp;source=images&amp;cd=&amp;cad=rja&amp;docid=4qu6R3ZngUquwM&amp;tbnid=-ryp-ny8HMYyPM:&amp;ved=0CAUQjRw&amp;url=http://en.wikipedia.org/wiki/Raised-bed_gardening&amp;ei=MwLwUtXiOaTR2QW36IDYDA&amp;psig=AFQjCNFa6b7JD7Zu2yaQMO3b7vVetl82rA&amp;ust=1391547105880149" TargetMode="Externa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google.com/url?sa=i&amp;source=images&amp;cd=&amp;cad=rja&amp;docid=3XvgiEgfdM8AIM&amp;tbnid=_qNguHTYYkeJhM&amp;ved=0CAgQjRw&amp;url=http://www.velvetgreene.com/item/Agastache_Blue_Fortune/233/c49&amp;ei=wgDwUoj_OejayAGPuYGwAg&amp;psig=AFQjCNEgx3DRjzFMnsELc5E1JknvT5lhww&amp;ust=1391546947081824" TargetMode="External"/><Relationship Id="rId5" Type="http://schemas.openxmlformats.org/officeDocument/2006/relationships/image" Target="../media/image84.jpeg"/><Relationship Id="rId4" Type="http://schemas.openxmlformats.org/officeDocument/2006/relationships/hyperlink" Target="http://www.google.com/url?sa=i&amp;rct=j&amp;q=&amp;esrc=s&amp;frm=1&amp;source=images&amp;cd=&amp;cad=rja&amp;docid=jswTPOSE2uuinM&amp;tbnid=8EF_qXhxUT6npM:&amp;ved=0CAUQjRw&amp;url=http://www.lowes.com/creative-ideas/gardening-and-outdoor/the-many-faces-of-zinnias/article&amp;ei=jwDwUo-xEYiN2gX_rIHgDA&amp;bvm=bv.60444564,d.aWc&amp;psig=AFQjCNHbg6l8RaTRCLuc0j6qhr9aqSuUWQ&amp;ust=139154685093108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hyperlink" Target="http://edis.ifas.ufl.edu/ng005"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hyperlink" Target="http://www.upf.co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defRPr/>
            </a:pPr>
            <a:r>
              <a:rPr lang="en-US" dirty="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rPr>
              <a:t>Vegetable Gardening for Beginners</a:t>
            </a:r>
          </a:p>
        </p:txBody>
      </p:sp>
      <p:sp>
        <p:nvSpPr>
          <p:cNvPr id="12291" name="Subtitle 2"/>
          <p:cNvSpPr>
            <a:spLocks noGrp="1"/>
          </p:cNvSpPr>
          <p:nvPr>
            <p:ph type="subTitle" idx="1"/>
          </p:nvPr>
        </p:nvSpPr>
        <p:spPr/>
        <p:txBody>
          <a:bodyPr>
            <a:normAutofit/>
          </a:bodyPr>
          <a:lstStyle/>
          <a:p>
            <a:r>
              <a:rPr lang="en-US" dirty="0">
                <a:solidFill>
                  <a:schemeClr val="tx1"/>
                </a:solidFill>
                <a:latin typeface="Tahoma" pitchFamily="34" charset="0"/>
                <a:ea typeface="Tahoma" pitchFamily="34" charset="0"/>
                <a:cs typeface="Tahoma" pitchFamily="34" charset="0"/>
              </a:rPr>
              <a:t>Colin Burrows</a:t>
            </a:r>
          </a:p>
          <a:p>
            <a:r>
              <a:rPr lang="en-US" dirty="0">
                <a:solidFill>
                  <a:schemeClr val="tx1"/>
                </a:solidFill>
                <a:latin typeface="Tahoma" pitchFamily="34" charset="0"/>
                <a:ea typeface="Tahoma" pitchFamily="34" charset="0"/>
                <a:cs typeface="Tahoma" pitchFamily="34" charset="0"/>
              </a:rPr>
              <a:t>Alachua County Master Gardener</a:t>
            </a:r>
          </a:p>
          <a:p>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2088397" y="1981201"/>
            <a:ext cx="5303003" cy="3526497"/>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l="1757" t="2703" r="3378" b="2703"/>
          <a:stretch>
            <a:fillRect/>
          </a:stretch>
        </p:blipFill>
        <p:spPr bwMode="auto">
          <a:xfrm>
            <a:off x="6660396" y="4322364"/>
            <a:ext cx="3657600" cy="2370666"/>
          </a:xfrm>
          <a:prstGeom prst="rect">
            <a:avLst/>
          </a:prstGeom>
          <a:noFill/>
          <a:ln w="9525">
            <a:noFill/>
            <a:miter lim="800000"/>
            <a:headEnd/>
            <a:tailEnd/>
          </a:ln>
        </p:spPr>
      </p:pic>
      <p:sp>
        <p:nvSpPr>
          <p:cNvPr id="3" name="Title 2">
            <a:extLst>
              <a:ext uri="{FF2B5EF4-FFF2-40B4-BE49-F238E27FC236}">
                <a16:creationId xmlns:a16="http://schemas.microsoft.com/office/drawing/2014/main" id="{C66D33B3-BA0B-4269-8F84-2F965EEC45CF}"/>
              </a:ext>
            </a:extLst>
          </p:cNvPr>
          <p:cNvSpPr>
            <a:spLocks noGrp="1"/>
          </p:cNvSpPr>
          <p:nvPr>
            <p:ph type="title"/>
          </p:nvPr>
        </p:nvSpPr>
        <p:spPr/>
        <p:txBody>
          <a:bodyPr/>
          <a:lstStyle/>
          <a:p>
            <a:pPr algn="ctr"/>
            <a:r>
              <a:rPr lang="en-US" dirty="0"/>
              <a:t>The Old Way Means Work</a:t>
            </a:r>
          </a:p>
        </p:txBody>
      </p:sp>
      <p:sp>
        <p:nvSpPr>
          <p:cNvPr id="4" name="Content Placeholder 3">
            <a:extLst>
              <a:ext uri="{FF2B5EF4-FFF2-40B4-BE49-F238E27FC236}">
                <a16:creationId xmlns:a16="http://schemas.microsoft.com/office/drawing/2014/main" id="{D4BDD0B0-29D1-4941-A040-E255976B60A8}"/>
              </a:ext>
            </a:extLst>
          </p:cNvPr>
          <p:cNvSpPr>
            <a:spLocks noGrp="1"/>
          </p:cNvSpPr>
          <p:nvPr>
            <p:ph idx="1"/>
          </p:nvPr>
        </p:nvSpPr>
        <p:spPr/>
        <p:txBody>
          <a:bodyPr/>
          <a:lstStyle/>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Weeding and Watering=Work </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8229600" cy="1143000"/>
          </a:xfrm>
        </p:spPr>
        <p:txBody>
          <a:bodyPr>
            <a:noAutofit/>
          </a:bodyPr>
          <a:lstStyle/>
          <a:p>
            <a:pPr algn="ct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Maybe there is a more efficient way…… </a:t>
            </a:r>
          </a:p>
        </p:txBody>
      </p:sp>
      <p:pic>
        <p:nvPicPr>
          <p:cNvPr id="6" name="Picture 2" descr="http://www.versusbattle.com/wp-content/uploads/2013/04/square-foot-gardening-vs-row-garde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480" y="1676400"/>
            <a:ext cx="755904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0" y="304800"/>
            <a:ext cx="7772400" cy="1143000"/>
          </a:xfrm>
        </p:spPr>
        <p:txBody>
          <a:bodyPr>
            <a:normAutofit/>
          </a:bodyPr>
          <a:lstStyle/>
          <a:p>
            <a:pPr algn="ctr">
              <a:defRPr/>
            </a:pP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Grow Boxes/Raised Beds</a:t>
            </a:r>
          </a:p>
        </p:txBody>
      </p:sp>
      <p:sp>
        <p:nvSpPr>
          <p:cNvPr id="2052" name="Rectangle 3"/>
          <p:cNvSpPr>
            <a:spLocks noGrp="1" noChangeArrowheads="1"/>
          </p:cNvSpPr>
          <p:nvPr>
            <p:ph idx="1"/>
          </p:nvPr>
        </p:nvSpPr>
        <p:spPr>
          <a:xfrm>
            <a:off x="2106613" y="1812925"/>
            <a:ext cx="7620000" cy="3657600"/>
          </a:xfrm>
          <a:noFill/>
          <a:ln w="28575">
            <a:noFill/>
          </a:ln>
        </p:spPr>
        <p:txBody>
          <a:bodyPr>
            <a:normAutofit fontScale="92500" lnSpcReduction="20000"/>
          </a:bodyPr>
          <a:lstStyle/>
          <a:p>
            <a:pPr eaLnBrk="1" hangingPunct="1">
              <a:lnSpc>
                <a:spcPct val="90000"/>
              </a:lnSpc>
              <a:buFontTx/>
              <a:buNone/>
            </a:pPr>
            <a:r>
              <a:rPr lang="en-US" u="sng" dirty="0">
                <a:latin typeface="Tahoma" pitchFamily="34" charset="0"/>
                <a:ea typeface="Tahoma" pitchFamily="34" charset="0"/>
                <a:cs typeface="Tahoma" pitchFamily="34" charset="0"/>
              </a:rPr>
              <a:t>Construction</a:t>
            </a:r>
          </a:p>
          <a:p>
            <a:pPr lvl="1" eaLnBrk="1" hangingPunct="1">
              <a:lnSpc>
                <a:spcPct val="90000"/>
              </a:lnSpc>
              <a:buFontTx/>
              <a:buChar char="•"/>
            </a:pPr>
            <a:r>
              <a:rPr lang="en-US" dirty="0">
                <a:latin typeface="Tahoma" pitchFamily="34" charset="0"/>
                <a:ea typeface="Tahoma" pitchFamily="34" charset="0"/>
                <a:cs typeface="Tahoma" pitchFamily="34" charset="0"/>
              </a:rPr>
              <a:t>4 feet wide</a:t>
            </a:r>
          </a:p>
          <a:p>
            <a:pPr lvl="1" eaLnBrk="1" hangingPunct="1">
              <a:lnSpc>
                <a:spcPct val="90000"/>
              </a:lnSpc>
              <a:buFontTx/>
              <a:buChar char="•"/>
            </a:pPr>
            <a:r>
              <a:rPr lang="en-US" dirty="0">
                <a:latin typeface="Tahoma" pitchFamily="34" charset="0"/>
                <a:ea typeface="Tahoma" pitchFamily="34" charset="0"/>
                <a:cs typeface="Tahoma" pitchFamily="34" charset="0"/>
              </a:rPr>
              <a:t>4-8 feet long</a:t>
            </a:r>
          </a:p>
          <a:p>
            <a:pPr lvl="1" eaLnBrk="1" hangingPunct="1">
              <a:lnSpc>
                <a:spcPct val="90000"/>
              </a:lnSpc>
              <a:buFontTx/>
              <a:buChar char="•"/>
            </a:pPr>
            <a:r>
              <a:rPr lang="en-US" dirty="0">
                <a:latin typeface="Tahoma" pitchFamily="34" charset="0"/>
                <a:ea typeface="Tahoma" pitchFamily="34" charset="0"/>
                <a:cs typeface="Tahoma" pitchFamily="34" charset="0"/>
              </a:rPr>
              <a:t>6-12 inches high</a:t>
            </a:r>
          </a:p>
          <a:p>
            <a:pPr lvl="1" eaLnBrk="1" hangingPunct="1">
              <a:lnSpc>
                <a:spcPct val="90000"/>
              </a:lnSpc>
              <a:buFontTx/>
              <a:buChar char="•"/>
            </a:pPr>
            <a:r>
              <a:rPr lang="en-US" dirty="0">
                <a:latin typeface="Tahoma" pitchFamily="34" charset="0"/>
                <a:ea typeface="Tahoma" pitchFamily="34" charset="0"/>
                <a:cs typeface="Tahoma" pitchFamily="34" charset="0"/>
              </a:rPr>
              <a:t>24 inches high for wheelchairs</a:t>
            </a:r>
          </a:p>
          <a:p>
            <a:pPr lvl="1" eaLnBrk="1" hangingPunct="1">
              <a:lnSpc>
                <a:spcPct val="90000"/>
              </a:lnSpc>
              <a:buFontTx/>
              <a:buChar char="•"/>
            </a:pPr>
            <a:r>
              <a:rPr lang="en-US" dirty="0">
                <a:latin typeface="Tahoma" pitchFamily="34" charset="0"/>
                <a:ea typeface="Tahoma" pitchFamily="34" charset="0"/>
                <a:cs typeface="Tahoma" pitchFamily="34" charset="0"/>
              </a:rPr>
              <a:t>Materials variable</a:t>
            </a:r>
          </a:p>
          <a:p>
            <a:pPr lvl="1" eaLnBrk="1" hangingPunct="1">
              <a:lnSpc>
                <a:spcPct val="90000"/>
              </a:lnSpc>
              <a:buFontTx/>
              <a:buChar char="•"/>
            </a:pPr>
            <a:r>
              <a:rPr lang="en-US" dirty="0">
                <a:latin typeface="Tahoma" pitchFamily="34" charset="0"/>
                <a:ea typeface="Tahoma" pitchFamily="34" charset="0"/>
                <a:cs typeface="Tahoma" pitchFamily="34" charset="0"/>
              </a:rPr>
              <a:t>Lumber: use cedar, cypress, composite, plastic or pressure treated lumber (post 2004)</a:t>
            </a:r>
          </a:p>
          <a:p>
            <a:pPr lvl="1" eaLnBrk="1" hangingPunct="1">
              <a:lnSpc>
                <a:spcPct val="90000"/>
              </a:lnSpc>
              <a:buFontTx/>
              <a:buChar char="•"/>
            </a:pPr>
            <a:r>
              <a:rPr lang="en-US" dirty="0">
                <a:latin typeface="Tahoma" pitchFamily="34" charset="0"/>
                <a:ea typeface="Tahoma" pitchFamily="34" charset="0"/>
                <a:cs typeface="Tahoma" pitchFamily="34" charset="0"/>
              </a:rPr>
              <a:t>In raised bed, you create your own soil</a:t>
            </a:r>
          </a:p>
          <a:p>
            <a:pPr marL="392113" lvl="1" indent="0">
              <a:lnSpc>
                <a:spcPct val="90000"/>
              </a:lnSpc>
              <a:buNone/>
            </a:pPr>
            <a:endParaRPr lang="en-US" dirty="0">
              <a:latin typeface="Tahoma" pitchFamily="34" charset="0"/>
              <a:ea typeface="Tahoma" pitchFamily="34" charset="0"/>
              <a:cs typeface="Tahoma" pitchFamily="34" charset="0"/>
            </a:endParaRPr>
          </a:p>
        </p:txBody>
      </p:sp>
      <p:graphicFrame>
        <p:nvGraphicFramePr>
          <p:cNvPr id="2050" name="Object 2"/>
          <p:cNvGraphicFramePr>
            <a:graphicFrameLocks noChangeAspect="1"/>
          </p:cNvGraphicFramePr>
          <p:nvPr/>
        </p:nvGraphicFramePr>
        <p:xfrm>
          <a:off x="8001001" y="1524000"/>
          <a:ext cx="1979613" cy="1900238"/>
        </p:xfrm>
        <a:graphic>
          <a:graphicData uri="http://schemas.openxmlformats.org/presentationml/2006/ole">
            <mc:AlternateContent xmlns:mc="http://schemas.openxmlformats.org/markup-compatibility/2006">
              <mc:Choice xmlns:v="urn:schemas-microsoft-com:vml" Requires="v">
                <p:oleObj spid="_x0000_s2421" name="Clip" r:id="rId4" imgW="1980000" imgH="1900080" progId="">
                  <p:embed/>
                </p:oleObj>
              </mc:Choice>
              <mc:Fallback>
                <p:oleObj name="Clip" r:id="rId4" imgW="1980000" imgH="19000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1" y="1524000"/>
                        <a:ext cx="1979613" cy="190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8686801" y="1447801"/>
          <a:ext cx="1039813" cy="1050925"/>
        </p:xfrm>
        <a:graphic>
          <a:graphicData uri="http://schemas.openxmlformats.org/presentationml/2006/ole">
            <mc:AlternateContent xmlns:mc="http://schemas.openxmlformats.org/markup-compatibility/2006">
              <mc:Choice xmlns:v="urn:schemas-microsoft-com:vml" Requires="v">
                <p:oleObj spid="_x0000_s2422" name="Clip" r:id="rId6" imgW="4671000" imgH="6518160" progId="">
                  <p:embed/>
                </p:oleObj>
              </mc:Choice>
              <mc:Fallback>
                <p:oleObj name="Clip" r:id="rId6" imgW="4671000" imgH="651816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801" y="1447801"/>
                        <a:ext cx="1039813"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Text Box 6"/>
          <p:cNvSpPr txBox="1">
            <a:spLocks noChangeArrowheads="1"/>
          </p:cNvSpPr>
          <p:nvPr/>
        </p:nvSpPr>
        <p:spPr bwMode="auto">
          <a:xfrm>
            <a:off x="9867900" y="5592763"/>
            <a:ext cx="381000" cy="1006475"/>
          </a:xfrm>
          <a:prstGeom prst="rect">
            <a:avLst/>
          </a:prstGeom>
          <a:noFill/>
          <a:ln w="9525">
            <a:noFill/>
            <a:miter lim="800000"/>
            <a:headEnd/>
            <a:tailEnd/>
          </a:ln>
        </p:spPr>
        <p:txBody>
          <a:bodyPr>
            <a:spAutoFit/>
          </a:bodyPr>
          <a:lstStyle/>
          <a:p>
            <a:pPr>
              <a:spcBef>
                <a:spcPct val="50000"/>
              </a:spcBef>
            </a:pPr>
            <a:r>
              <a:rPr lang="en-US" sz="6000" dirty="0">
                <a:solidFill>
                  <a:schemeClr val="accent1"/>
                </a:solidFill>
                <a:latin typeface="Lucida Sans Unicode" pitchFamily="34" charset="0"/>
              </a:rPr>
              <a:t>* </a:t>
            </a:r>
            <a:endParaRPr lang="en-US" sz="3200" dirty="0">
              <a:latin typeface="Charter Bd BT"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66C6-6F4F-4AAA-A722-02E50ED7EA88}"/>
              </a:ext>
            </a:extLst>
          </p:cNvPr>
          <p:cNvSpPr>
            <a:spLocks noGrp="1"/>
          </p:cNvSpPr>
          <p:nvPr>
            <p:ph type="title"/>
          </p:nvPr>
        </p:nvSpPr>
        <p:spPr/>
        <p:txBody>
          <a:bodyPr/>
          <a:lstStyle/>
          <a:p>
            <a:pPr algn="ctr"/>
            <a:r>
              <a:rPr lang="en-US" dirty="0"/>
              <a:t>Square Foot Gardening</a:t>
            </a:r>
          </a:p>
        </p:txBody>
      </p:sp>
      <p:sp>
        <p:nvSpPr>
          <p:cNvPr id="3" name="Content Placeholder 2">
            <a:extLst>
              <a:ext uri="{FF2B5EF4-FFF2-40B4-BE49-F238E27FC236}">
                <a16:creationId xmlns:a16="http://schemas.microsoft.com/office/drawing/2014/main" id="{0295A636-1BD1-4593-9045-07FE1714CB43}"/>
              </a:ext>
            </a:extLst>
          </p:cNvPr>
          <p:cNvSpPr>
            <a:spLocks noGrp="1"/>
          </p:cNvSpPr>
          <p:nvPr>
            <p:ph idx="1"/>
          </p:nvPr>
        </p:nvSpPr>
        <p:spPr>
          <a:xfrm>
            <a:off x="5638800" y="1600201"/>
            <a:ext cx="4114800" cy="4267201"/>
          </a:xfrm>
        </p:spPr>
        <p:txBody>
          <a:bodyPr/>
          <a:lstStyle/>
          <a:p>
            <a:pPr marL="0" indent="0">
              <a:buNone/>
            </a:pPr>
            <a:r>
              <a:rPr lang="en-US" sz="2800" dirty="0">
                <a:solidFill>
                  <a:srgbClr val="000000"/>
                </a:solidFill>
                <a:latin typeface="Tahoma" pitchFamily="34" charset="0"/>
                <a:ea typeface="Tahoma" pitchFamily="34" charset="0"/>
                <a:cs typeface="Tahoma" pitchFamily="34" charset="0"/>
              </a:rPr>
              <a:t>Square Foot Gardening </a:t>
            </a:r>
            <a:br>
              <a:rPr lang="en-US" sz="2800" dirty="0">
                <a:solidFill>
                  <a:srgbClr val="000000"/>
                </a:solidFill>
                <a:latin typeface="Tahoma" pitchFamily="34" charset="0"/>
                <a:ea typeface="Tahoma" pitchFamily="34" charset="0"/>
                <a:cs typeface="Tahoma" pitchFamily="34" charset="0"/>
              </a:rPr>
            </a:br>
            <a:r>
              <a:rPr lang="en-US" sz="2800" dirty="0">
                <a:solidFill>
                  <a:srgbClr val="000000"/>
                </a:solidFill>
                <a:latin typeface="Tahoma" pitchFamily="34" charset="0"/>
                <a:ea typeface="Tahoma" pitchFamily="34" charset="0"/>
                <a:cs typeface="Tahoma" pitchFamily="34" charset="0"/>
              </a:rPr>
              <a:t>is a method of raised bed gardening </a:t>
            </a:r>
            <a:endParaRPr lang="en-US" sz="2800" dirty="0"/>
          </a:p>
          <a:p>
            <a:endParaRPr lang="en-US" dirty="0"/>
          </a:p>
        </p:txBody>
      </p:sp>
      <p:pic>
        <p:nvPicPr>
          <p:cNvPr id="4" name="Picture 5" descr="F:\DCIM\101KZ612\101_1759.JPG">
            <a:extLst>
              <a:ext uri="{FF2B5EF4-FFF2-40B4-BE49-F238E27FC236}">
                <a16:creationId xmlns:a16="http://schemas.microsoft.com/office/drawing/2014/main" id="{DC8E462A-FAC6-4150-97BE-403F9752C7A6}"/>
              </a:ext>
            </a:extLst>
          </p:cNvPr>
          <p:cNvPicPr>
            <a:picLocks noChangeAspect="1" noChangeArrowheads="1"/>
          </p:cNvPicPr>
          <p:nvPr/>
        </p:nvPicPr>
        <p:blipFill>
          <a:blip r:embed="rId3" cstate="print"/>
          <a:stretch>
            <a:fillRect/>
          </a:stretch>
        </p:blipFill>
        <p:spPr>
          <a:xfrm>
            <a:off x="1981201" y="1905000"/>
            <a:ext cx="3201379" cy="4267200"/>
          </a:xfrm>
          <a:prstGeom prst="rect">
            <a:avLst/>
          </a:prstGeom>
          <a:noFill/>
        </p:spPr>
      </p:pic>
      <p:pic>
        <p:nvPicPr>
          <p:cNvPr id="5" name="Picture 4" descr="homepicMel">
            <a:extLst>
              <a:ext uri="{FF2B5EF4-FFF2-40B4-BE49-F238E27FC236}">
                <a16:creationId xmlns:a16="http://schemas.microsoft.com/office/drawing/2014/main" id="{8F43FB0B-E89C-4DB9-BA54-9DB42DE1AC8C}"/>
              </a:ext>
            </a:extLst>
          </p:cNvPr>
          <p:cNvPicPr>
            <a:picLocks noChangeAspect="1" noChangeArrowheads="1"/>
          </p:cNvPicPr>
          <p:nvPr/>
        </p:nvPicPr>
        <p:blipFill>
          <a:blip r:embed="rId4" cstate="print"/>
          <a:srcRect/>
          <a:stretch>
            <a:fillRect/>
          </a:stretch>
        </p:blipFill>
        <p:spPr bwMode="auto">
          <a:xfrm rot="20638134">
            <a:off x="5811491" y="3109951"/>
            <a:ext cx="4384675" cy="2971800"/>
          </a:xfrm>
          <a:prstGeom prst="rect">
            <a:avLst/>
          </a:prstGeom>
          <a:noFill/>
          <a:ln w="9525">
            <a:noFill/>
            <a:miter lim="800000"/>
            <a:headEnd/>
            <a:tailEnd/>
          </a:ln>
        </p:spPr>
      </p:pic>
    </p:spTree>
    <p:extLst>
      <p:ext uri="{BB962C8B-B14F-4D97-AF65-F5344CB8AC3E}">
        <p14:creationId xmlns:p14="http://schemas.microsoft.com/office/powerpoint/2010/main" val="7488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AF9F6-74A5-4CD7-98FE-6BE6C0F857CF}"/>
              </a:ext>
            </a:extLst>
          </p:cNvPr>
          <p:cNvSpPr>
            <a:spLocks noGrp="1"/>
          </p:cNvSpPr>
          <p:nvPr>
            <p:ph type="title"/>
          </p:nvPr>
        </p:nvSpPr>
        <p:spPr/>
        <p:txBody>
          <a:bodyPr/>
          <a:lstStyle/>
          <a:p>
            <a:pPr algn="ctr"/>
            <a:r>
              <a:rPr lang="en-US" dirty="0"/>
              <a:t>What is Square Foot Gardening?</a:t>
            </a:r>
          </a:p>
        </p:txBody>
      </p:sp>
      <p:sp>
        <p:nvSpPr>
          <p:cNvPr id="3" name="Content Placeholder 2">
            <a:extLst>
              <a:ext uri="{FF2B5EF4-FFF2-40B4-BE49-F238E27FC236}">
                <a16:creationId xmlns:a16="http://schemas.microsoft.com/office/drawing/2014/main" id="{71D6E5DA-99AE-4B04-AD0A-05B0E2494ACD}"/>
              </a:ext>
            </a:extLst>
          </p:cNvPr>
          <p:cNvSpPr>
            <a:spLocks noGrp="1"/>
          </p:cNvSpPr>
          <p:nvPr>
            <p:ph idx="1"/>
          </p:nvPr>
        </p:nvSpPr>
        <p:spPr/>
        <p:txBody>
          <a:bodyPr/>
          <a:lstStyle/>
          <a:p>
            <a:r>
              <a:rPr lang="en-US" dirty="0"/>
              <a:t>“”A simple, unique and versatile system that adapts to all levels of experience, physical ability, and geographical location”.  </a:t>
            </a:r>
          </a:p>
          <a:p>
            <a:r>
              <a:rPr lang="en-US" dirty="0"/>
              <a:t>Grow all you want and need in only 20% of the space of a conventional row garden.</a:t>
            </a:r>
          </a:p>
          <a:p>
            <a:r>
              <a:rPr lang="en-US" dirty="0"/>
              <a:t>Save Time, Water, Work, $$$$</a:t>
            </a:r>
          </a:p>
          <a:p>
            <a:endParaRPr lang="en-US" dirty="0"/>
          </a:p>
        </p:txBody>
      </p:sp>
    </p:spTree>
    <p:extLst>
      <p:ext uri="{BB962C8B-B14F-4D97-AF65-F5344CB8AC3E}">
        <p14:creationId xmlns:p14="http://schemas.microsoft.com/office/powerpoint/2010/main" val="4290964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1905000" y="381000"/>
            <a:ext cx="8301038" cy="882650"/>
          </a:xfrm>
        </p:spPr>
        <p:txBody>
          <a:bodyPr>
            <a:no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Location </a:t>
            </a:r>
            <a:r>
              <a:rPr lang="en-US" dirty="0" err="1">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Location</a:t>
            </a: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dirty="0" err="1">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Location</a:t>
            </a:r>
            <a:br>
              <a:rPr lang="en-US" dirty="0">
                <a:solidFill>
                  <a:srgbClr val="000000"/>
                </a:solidFill>
                <a:effectLst>
                  <a:outerShdw blurRad="38100" dist="38100" dir="2700000" algn="tl">
                    <a:srgbClr val="000000">
                      <a:alpha val="43137"/>
                    </a:srgbClr>
                  </a:outerShdw>
                </a:effectLst>
                <a:latin typeface="Comic Sans MS" pitchFamily="66" charset="0"/>
              </a:rPr>
            </a:br>
            <a:endParaRPr lang="en-US" dirty="0">
              <a:solidFill>
                <a:srgbClr val="000000"/>
              </a:solidFill>
              <a:effectLst>
                <a:outerShdw blurRad="38100" dist="38100" dir="2700000" algn="tl">
                  <a:srgbClr val="000000">
                    <a:alpha val="43137"/>
                  </a:srgbClr>
                </a:outerShdw>
              </a:effectLst>
              <a:latin typeface="Comic Sans MS" pitchFamily="66" charset="0"/>
            </a:endParaRPr>
          </a:p>
        </p:txBody>
      </p:sp>
      <p:pic>
        <p:nvPicPr>
          <p:cNvPr id="23556" name="Picture 4" descr="Picture1"/>
          <p:cNvPicPr>
            <a:picLocks noChangeAspect="1" noChangeArrowheads="1"/>
          </p:cNvPicPr>
          <p:nvPr/>
        </p:nvPicPr>
        <p:blipFill>
          <a:blip r:embed="rId3" cstate="print"/>
          <a:srcRect/>
          <a:stretch>
            <a:fillRect/>
          </a:stretch>
        </p:blipFill>
        <p:spPr bwMode="auto">
          <a:xfrm>
            <a:off x="3243264" y="1066801"/>
            <a:ext cx="6962775" cy="2513013"/>
          </a:xfrm>
          <a:prstGeom prst="rect">
            <a:avLst/>
          </a:prstGeom>
          <a:noFill/>
          <a:ln w="9525">
            <a:noFill/>
            <a:miter lim="800000"/>
            <a:headEnd/>
            <a:tailEnd/>
          </a:ln>
        </p:spPr>
      </p:pic>
      <p:pic>
        <p:nvPicPr>
          <p:cNvPr id="23557" name="Picture 5" descr="IMG_0007-1"/>
          <p:cNvPicPr>
            <a:picLocks noChangeAspect="1" noChangeArrowheads="1"/>
          </p:cNvPicPr>
          <p:nvPr/>
        </p:nvPicPr>
        <p:blipFill>
          <a:blip r:embed="rId4" cstate="print"/>
          <a:srcRect/>
          <a:stretch>
            <a:fillRect/>
          </a:stretch>
        </p:blipFill>
        <p:spPr bwMode="auto">
          <a:xfrm>
            <a:off x="1981200" y="3710244"/>
            <a:ext cx="6705600" cy="268897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1979614" y="0"/>
            <a:ext cx="8226425" cy="106680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Garden Set Up </a:t>
            </a:r>
            <a:r>
              <a:rPr lang="en-US" dirty="0">
                <a:solidFill>
                  <a:srgbClr val="000000"/>
                </a:solidFill>
                <a:effectLst>
                  <a:outerShdw blurRad="38100" dist="38100" dir="2700000" algn="tl">
                    <a:srgbClr val="000000">
                      <a:alpha val="43137"/>
                    </a:srgbClr>
                  </a:outerShdw>
                </a:effectLst>
                <a:latin typeface="Comic Sans MS" pitchFamily="66" charset="0"/>
              </a:rPr>
              <a:t>	</a:t>
            </a:r>
          </a:p>
        </p:txBody>
      </p:sp>
      <p:sp>
        <p:nvSpPr>
          <p:cNvPr id="25602" name="Rectangle 3"/>
          <p:cNvSpPr>
            <a:spLocks noGrp="1" noChangeArrowheads="1"/>
          </p:cNvSpPr>
          <p:nvPr>
            <p:ph idx="1"/>
          </p:nvPr>
        </p:nvSpPr>
        <p:spPr>
          <a:xfrm>
            <a:off x="1979613" y="1295400"/>
            <a:ext cx="3527107" cy="2362200"/>
          </a:xfrm>
        </p:spPr>
        <p:txBody>
          <a:bodyPr>
            <a:normAutofit fontScale="92500" lnSpcReduction="10000"/>
          </a:bodyPr>
          <a:lstStyle/>
          <a:p>
            <a:r>
              <a:rPr lang="en-US" sz="2800" dirty="0">
                <a:solidFill>
                  <a:srgbClr val="000000"/>
                </a:solidFill>
                <a:latin typeface="Tahoma" pitchFamily="34" charset="0"/>
                <a:ea typeface="Tahoma" pitchFamily="34" charset="0"/>
                <a:cs typeface="Tahoma" pitchFamily="34" charset="0"/>
              </a:rPr>
              <a:t>Build boxes 4ft square to hold soil 6 inches deep</a:t>
            </a:r>
          </a:p>
          <a:p>
            <a:pPr eaLnBrk="1" hangingPunct="1"/>
            <a:r>
              <a:rPr lang="en-US" sz="2800" dirty="0">
                <a:solidFill>
                  <a:srgbClr val="000000"/>
                </a:solidFill>
                <a:latin typeface="Tahoma" pitchFamily="34" charset="0"/>
                <a:ea typeface="Tahoma" pitchFamily="34" charset="0"/>
                <a:cs typeface="Tahoma" pitchFamily="34" charset="0"/>
              </a:rPr>
              <a:t>Use a weed barrier like cardboard or weed cloth</a:t>
            </a:r>
          </a:p>
        </p:txBody>
      </p:sp>
      <p:pic>
        <p:nvPicPr>
          <p:cNvPr id="25604" name="Picture 4" descr="IMG_0012"/>
          <p:cNvPicPr>
            <a:picLocks noChangeAspect="1" noChangeArrowheads="1"/>
          </p:cNvPicPr>
          <p:nvPr/>
        </p:nvPicPr>
        <p:blipFill>
          <a:blip r:embed="rId3" cstate="print"/>
          <a:srcRect t="41860"/>
          <a:stretch>
            <a:fillRect/>
          </a:stretch>
        </p:blipFill>
        <p:spPr bwMode="auto">
          <a:xfrm>
            <a:off x="2063082" y="3928281"/>
            <a:ext cx="3894083" cy="2285999"/>
          </a:xfrm>
          <a:prstGeom prst="rect">
            <a:avLst/>
          </a:prstGeom>
          <a:noFill/>
          <a:ln w="9525">
            <a:noFill/>
            <a:miter lim="800000"/>
            <a:headEnd/>
            <a:tailEnd/>
          </a:ln>
        </p:spPr>
      </p:pic>
      <p:pic>
        <p:nvPicPr>
          <p:cNvPr id="25605" name="Picture 5" descr="IMG_0010"/>
          <p:cNvPicPr>
            <a:picLocks noChangeAspect="1" noChangeArrowheads="1"/>
          </p:cNvPicPr>
          <p:nvPr/>
        </p:nvPicPr>
        <p:blipFill>
          <a:blip r:embed="rId4" cstate="print"/>
          <a:srcRect/>
          <a:stretch>
            <a:fillRect/>
          </a:stretch>
        </p:blipFill>
        <p:spPr bwMode="auto">
          <a:xfrm>
            <a:off x="5957164" y="1295400"/>
            <a:ext cx="3982720" cy="2286000"/>
          </a:xfrm>
          <a:prstGeom prst="rect">
            <a:avLst/>
          </a:prstGeom>
          <a:noFill/>
          <a:ln w="9525">
            <a:noFill/>
            <a:miter lim="800000"/>
            <a:headEnd/>
            <a:tailEnd/>
          </a:ln>
        </p:spPr>
      </p:pic>
      <p:sp>
        <p:nvSpPr>
          <p:cNvPr id="6" name="Rectangle 3">
            <a:extLst>
              <a:ext uri="{FF2B5EF4-FFF2-40B4-BE49-F238E27FC236}">
                <a16:creationId xmlns:a16="http://schemas.microsoft.com/office/drawing/2014/main" id="{817F44BD-AD2A-4C1E-B7C6-475343320E10}"/>
              </a:ext>
            </a:extLst>
          </p:cNvPr>
          <p:cNvSpPr txBox="1">
            <a:spLocks noChangeArrowheads="1"/>
          </p:cNvSpPr>
          <p:nvPr/>
        </p:nvSpPr>
        <p:spPr>
          <a:xfrm>
            <a:off x="6092825" y="3875395"/>
            <a:ext cx="3982720" cy="239176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solidFill>
                  <a:srgbClr val="000000"/>
                </a:solidFill>
                <a:latin typeface="Tahoma" pitchFamily="34" charset="0"/>
                <a:ea typeface="Tahoma" pitchFamily="34" charset="0"/>
                <a:cs typeface="Tahoma" pitchFamily="34" charset="0"/>
              </a:rPr>
              <a:t>Space boxes 3’ Apart</a:t>
            </a:r>
          </a:p>
          <a:p>
            <a:r>
              <a:rPr lang="en-US" sz="2800" dirty="0">
                <a:solidFill>
                  <a:srgbClr val="000000"/>
                </a:solidFill>
                <a:latin typeface="Tahoma" pitchFamily="34" charset="0"/>
                <a:ea typeface="Tahoma" pitchFamily="34" charset="0"/>
                <a:cs typeface="Tahoma" pitchFamily="34" charset="0"/>
              </a:rPr>
              <a:t>Mulch aisles for weeds (pine bark best)</a:t>
            </a:r>
          </a:p>
          <a:p>
            <a:r>
              <a:rPr lang="en-US" sz="2800" dirty="0">
                <a:solidFill>
                  <a:srgbClr val="000000"/>
                </a:solidFill>
                <a:latin typeface="Tahoma" pitchFamily="34" charset="0"/>
                <a:ea typeface="Tahoma" pitchFamily="34" charset="0"/>
                <a:cs typeface="Tahoma" pitchFamily="34" charset="0"/>
              </a:rPr>
              <a:t>Marine plywood for bottom if elevated</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A677A-18EF-4CDB-B97D-571B9598FFE7}"/>
              </a:ext>
            </a:extLst>
          </p:cNvPr>
          <p:cNvSpPr>
            <a:spLocks noGrp="1"/>
          </p:cNvSpPr>
          <p:nvPr>
            <p:ph type="title"/>
          </p:nvPr>
        </p:nvSpPr>
        <p:spPr/>
        <p:txBody>
          <a:bodyPr/>
          <a:lstStyle/>
          <a:p>
            <a:pPr algn="r"/>
            <a:r>
              <a:rPr lang="en-US" dirty="0"/>
              <a:t>Alternative Methods</a:t>
            </a:r>
          </a:p>
        </p:txBody>
      </p:sp>
      <p:pic>
        <p:nvPicPr>
          <p:cNvPr id="25602" name="Picture 2" descr="http://edis.ifas.ufl.edu/LyraEDISServlet?command=getScreenImage&amp;oid=5619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5373">
            <a:off x="2117699" y="1459810"/>
            <a:ext cx="3915229" cy="258637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edis.ifas.ufl.edu/LyraEDISServlet?command=getScreenImage&amp;oid=9717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822" y="2014064"/>
            <a:ext cx="4286250" cy="28298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8/89/Hochbeet_Vorderm%C3%BChle_1.JPG">
            <a:hlinkClick r:id="rId5"/>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tretch>
            <a:fillRect/>
          </a:stretch>
        </p:blipFill>
        <p:spPr bwMode="auto">
          <a:xfrm>
            <a:off x="2362201" y="3810000"/>
            <a:ext cx="3426229" cy="25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31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burrowsc\Desktop\Raised bed pre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265" y="1137277"/>
            <a:ext cx="2445010" cy="2831816"/>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Users\burrowsc\Desktop\IMG_07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234" y="1095595"/>
            <a:ext cx="2259590" cy="283181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Users\burrowsc\Pictures\Garden\Vegetables\Veg Garden 2 Dec 2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8224">
            <a:off x="5863898" y="4052321"/>
            <a:ext cx="3930626" cy="2514312"/>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846" y="1119299"/>
            <a:ext cx="2133600" cy="284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53280A8-80EF-44C3-A0A4-DB48567750BF}"/>
              </a:ext>
            </a:extLst>
          </p:cNvPr>
          <p:cNvSpPr>
            <a:spLocks noGrp="1"/>
          </p:cNvSpPr>
          <p:nvPr>
            <p:ph type="title"/>
          </p:nvPr>
        </p:nvSpPr>
        <p:spPr>
          <a:xfrm>
            <a:off x="1981200" y="179060"/>
            <a:ext cx="8229600" cy="1040141"/>
          </a:xfrm>
        </p:spPr>
        <p:txBody>
          <a:bodyPr/>
          <a:lstStyle/>
          <a:p>
            <a:pPr algn="ctr"/>
            <a:r>
              <a:rPr lang="en-US" dirty="0"/>
              <a:t>My Raised Beds</a:t>
            </a:r>
          </a:p>
        </p:txBody>
      </p:sp>
      <p:pic>
        <p:nvPicPr>
          <p:cNvPr id="4" name="Picture 3" descr="A green plant in a garden&#10;&#10;Description automatically generated">
            <a:extLst>
              <a:ext uri="{FF2B5EF4-FFF2-40B4-BE49-F238E27FC236}">
                <a16:creationId xmlns:a16="http://schemas.microsoft.com/office/drawing/2014/main" id="{19A3245E-93FD-409D-87CA-30D003E586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8159" y="4138941"/>
            <a:ext cx="3810000" cy="2540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1905001" y="152400"/>
            <a:ext cx="8226425" cy="990600"/>
          </a:xfrm>
        </p:spPr>
        <p:txBody>
          <a:bodyPr>
            <a:no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Prepare Soil Mixture </a:t>
            </a:r>
            <a:b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(Mel’s Mix)</a:t>
            </a:r>
          </a:p>
        </p:txBody>
      </p:sp>
      <p:sp>
        <p:nvSpPr>
          <p:cNvPr id="26626" name="Rectangle 3"/>
          <p:cNvSpPr>
            <a:spLocks noGrp="1" noChangeArrowheads="1"/>
          </p:cNvSpPr>
          <p:nvPr>
            <p:ph idx="1"/>
          </p:nvPr>
        </p:nvSpPr>
        <p:spPr>
          <a:xfrm>
            <a:off x="1828800" y="1828800"/>
            <a:ext cx="5029200" cy="4495800"/>
          </a:xfrm>
        </p:spPr>
        <p:txBody>
          <a:bodyPr>
            <a:normAutofit lnSpcReduction="10000"/>
          </a:bodyPr>
          <a:lstStyle/>
          <a:p>
            <a:pPr eaLnBrk="1" hangingPunct="1">
              <a:lnSpc>
                <a:spcPct val="80000"/>
              </a:lnSpc>
            </a:pPr>
            <a:r>
              <a:rPr lang="en-US" dirty="0">
                <a:solidFill>
                  <a:srgbClr val="000000"/>
                </a:solidFill>
                <a:latin typeface="Tahoma" pitchFamily="34" charset="0"/>
                <a:ea typeface="Tahoma" pitchFamily="34" charset="0"/>
                <a:cs typeface="Tahoma" pitchFamily="34" charset="0"/>
              </a:rPr>
              <a:t>1/3 Blended Compost</a:t>
            </a:r>
          </a:p>
          <a:p>
            <a:pPr eaLnBrk="1" hangingPunct="1">
              <a:lnSpc>
                <a:spcPct val="80000"/>
              </a:lnSpc>
            </a:pPr>
            <a:r>
              <a:rPr lang="en-US" dirty="0">
                <a:solidFill>
                  <a:srgbClr val="000000"/>
                </a:solidFill>
                <a:latin typeface="Tahoma" pitchFamily="34" charset="0"/>
                <a:ea typeface="Tahoma" pitchFamily="34" charset="0"/>
                <a:cs typeface="Tahoma" pitchFamily="34" charset="0"/>
              </a:rPr>
              <a:t>1/3 Peat Moss</a:t>
            </a:r>
          </a:p>
          <a:p>
            <a:pPr eaLnBrk="1" hangingPunct="1">
              <a:lnSpc>
                <a:spcPct val="80000"/>
              </a:lnSpc>
            </a:pPr>
            <a:r>
              <a:rPr lang="en-US" dirty="0">
                <a:solidFill>
                  <a:srgbClr val="000000"/>
                </a:solidFill>
                <a:latin typeface="Tahoma" pitchFamily="34" charset="0"/>
                <a:ea typeface="Tahoma" pitchFamily="34" charset="0"/>
                <a:cs typeface="Tahoma" pitchFamily="34" charset="0"/>
              </a:rPr>
              <a:t>1/3 Coarse Vermiculite</a:t>
            </a:r>
          </a:p>
          <a:p>
            <a:pPr eaLnBrk="1" hangingPunct="1">
              <a:lnSpc>
                <a:spcPct val="80000"/>
              </a:lnSpc>
            </a:pPr>
            <a:r>
              <a:rPr lang="en-US" dirty="0">
                <a:solidFill>
                  <a:srgbClr val="000000"/>
                </a:solidFill>
                <a:latin typeface="Tahoma" pitchFamily="34" charset="0"/>
                <a:ea typeface="Tahoma" pitchFamily="34" charset="0"/>
                <a:cs typeface="Tahoma" pitchFamily="34" charset="0"/>
              </a:rPr>
              <a:t>Mix Well  </a:t>
            </a:r>
          </a:p>
          <a:p>
            <a:pPr eaLnBrk="1" hangingPunct="1">
              <a:lnSpc>
                <a:spcPct val="80000"/>
              </a:lnSpc>
            </a:pPr>
            <a:endParaRPr lang="en-US" sz="4000" dirty="0">
              <a:solidFill>
                <a:srgbClr val="000000"/>
              </a:solidFill>
              <a:latin typeface="Tahoma" pitchFamily="34" charset="0"/>
              <a:ea typeface="Tahoma" pitchFamily="34" charset="0"/>
              <a:cs typeface="Tahoma" pitchFamily="34" charset="0"/>
            </a:endParaRPr>
          </a:p>
          <a:p>
            <a:pPr marL="0" indent="0">
              <a:lnSpc>
                <a:spcPct val="80000"/>
              </a:lnSpc>
              <a:buNone/>
            </a:pPr>
            <a:endParaRPr lang="en-US" sz="4000" i="1" dirty="0">
              <a:solidFill>
                <a:srgbClr val="C00000"/>
              </a:solidFill>
              <a:latin typeface="Tahoma" pitchFamily="34" charset="0"/>
              <a:ea typeface="Tahoma" pitchFamily="34" charset="0"/>
              <a:cs typeface="Tahoma" pitchFamily="34" charset="0"/>
            </a:endParaRPr>
          </a:p>
          <a:p>
            <a:pPr marL="0" indent="0">
              <a:lnSpc>
                <a:spcPct val="80000"/>
              </a:lnSpc>
              <a:buNone/>
            </a:pPr>
            <a:r>
              <a:rPr lang="en-US" sz="4000" i="1" dirty="0">
                <a:solidFill>
                  <a:srgbClr val="C00000"/>
                </a:solidFill>
                <a:latin typeface="Tahoma" pitchFamily="34" charset="0"/>
                <a:ea typeface="Tahoma" pitchFamily="34" charset="0"/>
                <a:cs typeface="Tahoma" pitchFamily="34" charset="0"/>
              </a:rPr>
              <a:t>Never Step on Soil</a:t>
            </a:r>
          </a:p>
          <a:p>
            <a:pPr marL="0" indent="0">
              <a:lnSpc>
                <a:spcPct val="80000"/>
              </a:lnSpc>
              <a:buNone/>
            </a:pPr>
            <a:r>
              <a:rPr lang="en-US" sz="4000" i="1" dirty="0">
                <a:solidFill>
                  <a:srgbClr val="C00000"/>
                </a:solidFill>
                <a:latin typeface="Tahoma" pitchFamily="34" charset="0"/>
                <a:ea typeface="Tahoma" pitchFamily="34" charset="0"/>
                <a:cs typeface="Tahoma" pitchFamily="34" charset="0"/>
              </a:rPr>
              <a:t>No Fertilizer Needed </a:t>
            </a:r>
            <a:r>
              <a:rPr lang="en-US" sz="4800" i="1" dirty="0">
                <a:solidFill>
                  <a:srgbClr val="C00000"/>
                </a:solidFill>
                <a:latin typeface="Comic Sans MS" pitchFamily="66"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425" y="1825388"/>
            <a:ext cx="3683000" cy="2762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ctr">
              <a:defRPr/>
            </a:pP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Introduction</a:t>
            </a:r>
          </a:p>
        </p:txBody>
      </p:sp>
      <p:sp>
        <p:nvSpPr>
          <p:cNvPr id="4" name="Content Placeholder 3">
            <a:extLst>
              <a:ext uri="{FF2B5EF4-FFF2-40B4-BE49-F238E27FC236}">
                <a16:creationId xmlns:a16="http://schemas.microsoft.com/office/drawing/2014/main" id="{AD2DE3AC-3D94-4FB1-868C-6F001910A35C}"/>
              </a:ext>
            </a:extLst>
          </p:cNvPr>
          <p:cNvSpPr>
            <a:spLocks noGrp="1"/>
          </p:cNvSpPr>
          <p:nvPr>
            <p:ph idx="1"/>
          </p:nvPr>
        </p:nvSpPr>
        <p:spPr/>
        <p:txBody>
          <a:bodyPr>
            <a:normAutofit/>
          </a:bodyPr>
          <a:lstStyle/>
          <a:p>
            <a:pPr marL="365760" indent="-256032">
              <a:buFont typeface="Wingdings 3"/>
              <a:buChar char=""/>
              <a:defRPr/>
            </a:pPr>
            <a:r>
              <a:rPr lang="en-US" dirty="0">
                <a:latin typeface="Tahoma" pitchFamily="34" charset="0"/>
                <a:ea typeface="Tahoma" pitchFamily="34" charset="0"/>
                <a:cs typeface="Tahoma" pitchFamily="34" charset="0"/>
              </a:rPr>
              <a:t>~1+ million vegetable gardens in Florida</a:t>
            </a:r>
          </a:p>
          <a:p>
            <a:pPr marL="365760" indent="-256032">
              <a:buFont typeface="Wingdings 3"/>
              <a:buChar char=""/>
              <a:defRPr/>
            </a:pPr>
            <a:r>
              <a:rPr lang="en-US" dirty="0">
                <a:latin typeface="Tahoma" pitchFamily="34" charset="0"/>
                <a:ea typeface="Tahoma" pitchFamily="34" charset="0"/>
                <a:cs typeface="Tahoma" pitchFamily="34" charset="0"/>
              </a:rPr>
              <a:t>Spring most popular</a:t>
            </a:r>
          </a:p>
          <a:p>
            <a:pPr marL="365760" indent="-256032">
              <a:buFont typeface="Wingdings 3"/>
              <a:buChar char=""/>
              <a:defRPr/>
            </a:pPr>
            <a:r>
              <a:rPr lang="en-US" dirty="0">
                <a:latin typeface="Tahoma" pitchFamily="34" charset="0"/>
                <a:ea typeface="Tahoma" pitchFamily="34" charset="0"/>
                <a:cs typeface="Tahoma" pitchFamily="34" charset="0"/>
              </a:rPr>
              <a:t>Summer least popular</a:t>
            </a:r>
          </a:p>
          <a:p>
            <a:pPr marL="365760" indent="-256032">
              <a:buFont typeface="Wingdings 3"/>
              <a:buChar char=""/>
              <a:defRPr/>
            </a:pPr>
            <a:r>
              <a:rPr lang="en-US" dirty="0">
                <a:latin typeface="Tahoma" pitchFamily="34" charset="0"/>
                <a:ea typeface="Tahoma" pitchFamily="34" charset="0"/>
                <a:cs typeface="Tahoma" pitchFamily="34" charset="0"/>
              </a:rPr>
              <a:t>Fall/winter great time</a:t>
            </a:r>
          </a:p>
          <a:p>
            <a:pPr marL="365760" indent="-256032">
              <a:buFont typeface="Wingdings 3"/>
              <a:buChar char=""/>
              <a:defRPr/>
            </a:pPr>
            <a:r>
              <a:rPr lang="en-US" dirty="0">
                <a:latin typeface="Tahoma" pitchFamily="34" charset="0"/>
                <a:ea typeface="Tahoma" pitchFamily="34" charset="0"/>
                <a:cs typeface="Tahoma" pitchFamily="34" charset="0"/>
              </a:rPr>
              <a:t>Average size: 300 - 600 </a:t>
            </a:r>
            <a:r>
              <a:rPr lang="en-US" dirty="0" err="1">
                <a:latin typeface="Tahoma" pitchFamily="34" charset="0"/>
                <a:ea typeface="Tahoma" pitchFamily="34" charset="0"/>
                <a:cs typeface="Tahoma" pitchFamily="34" charset="0"/>
              </a:rPr>
              <a:t>sq</a:t>
            </a:r>
            <a:r>
              <a:rPr lang="en-US" dirty="0">
                <a:latin typeface="Tahoma" pitchFamily="34" charset="0"/>
                <a:ea typeface="Tahoma" pitchFamily="34" charset="0"/>
                <a:cs typeface="Tahoma" pitchFamily="34" charset="0"/>
              </a:rPr>
              <a:t> ft</a:t>
            </a:r>
          </a:p>
          <a:p>
            <a:pPr marL="365760" indent="-256032">
              <a:buFont typeface="Wingdings 3"/>
              <a:buChar char=""/>
              <a:defRPr/>
            </a:pPr>
            <a:r>
              <a:rPr lang="en-US" dirty="0">
                <a:latin typeface="Tahoma" pitchFamily="34" charset="0"/>
                <a:ea typeface="Tahoma" pitchFamily="34" charset="0"/>
                <a:cs typeface="Tahoma" pitchFamily="34" charset="0"/>
              </a:rPr>
              <a:t>Major problems: infertile soils, pests, and disorders related to weather</a:t>
            </a:r>
          </a:p>
          <a:p>
            <a:endParaRPr lang="en-US" dirty="0"/>
          </a:p>
        </p:txBody>
      </p:sp>
      <p:pic>
        <p:nvPicPr>
          <p:cNvPr id="5" name="Picture 2"/>
          <p:cNvPicPr>
            <a:picLocks noChangeAspect="1" noChangeArrowheads="1"/>
          </p:cNvPicPr>
          <p:nvPr/>
        </p:nvPicPr>
        <p:blipFill rotWithShape="1">
          <a:blip r:embed="rId3" cstate="print"/>
          <a:srcRect l="39903" t="36059" r="25314" b="13073"/>
          <a:stretch/>
        </p:blipFill>
        <p:spPr bwMode="auto">
          <a:xfrm>
            <a:off x="7848600" y="2590801"/>
            <a:ext cx="2362201" cy="2591859"/>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0154">
            <a:off x="7813021" y="1240406"/>
            <a:ext cx="1714500" cy="2286000"/>
          </a:xfrm>
          <a:prstGeom prst="rect">
            <a:avLst/>
          </a:prstGeom>
        </p:spPr>
      </p:pic>
      <p:sp>
        <p:nvSpPr>
          <p:cNvPr id="3" name="Title 2"/>
          <p:cNvSpPr>
            <a:spLocks noGrp="1"/>
          </p:cNvSpPr>
          <p:nvPr>
            <p:ph type="title"/>
          </p:nvPr>
        </p:nvSpPr>
        <p:spPr/>
        <p:txBody>
          <a:bodyPr/>
          <a:lstStyle/>
          <a:p>
            <a:r>
              <a:rPr lang="en-US" dirty="0"/>
              <a:t>Mel’s Mix Soil Recipe</a:t>
            </a:r>
          </a:p>
        </p:txBody>
      </p:sp>
      <p:sp>
        <p:nvSpPr>
          <p:cNvPr id="8" name="Content Placeholder 7"/>
          <p:cNvSpPr>
            <a:spLocks noGrp="1"/>
          </p:cNvSpPr>
          <p:nvPr>
            <p:ph idx="1"/>
          </p:nvPr>
        </p:nvSpPr>
        <p:spPr>
          <a:xfrm>
            <a:off x="1981200" y="1143000"/>
            <a:ext cx="5791200" cy="3276600"/>
          </a:xfrm>
        </p:spPr>
        <p:txBody>
          <a:bodyPr>
            <a:normAutofit lnSpcReduction="10000"/>
          </a:bodyPr>
          <a:lstStyle/>
          <a:p>
            <a:r>
              <a:rPr lang="en-US" sz="2800" dirty="0"/>
              <a:t>8 spades peat</a:t>
            </a:r>
          </a:p>
          <a:p>
            <a:r>
              <a:rPr lang="en-US" sz="2800" dirty="0"/>
              <a:t>8 spades coarse vermiculite</a:t>
            </a:r>
          </a:p>
          <a:p>
            <a:r>
              <a:rPr lang="en-US" sz="2800" dirty="0"/>
              <a:t>2 spades each of Black Hen,</a:t>
            </a:r>
          </a:p>
          <a:p>
            <a:r>
              <a:rPr lang="en-US" sz="2800" dirty="0"/>
              <a:t>Black Cow, Mushroom and</a:t>
            </a:r>
          </a:p>
          <a:p>
            <a:r>
              <a:rPr lang="en-US" sz="2800" dirty="0"/>
              <a:t>Worm castings</a:t>
            </a:r>
          </a:p>
          <a:p>
            <a:r>
              <a:rPr lang="en-US" sz="2800" dirty="0"/>
              <a:t>OR 8 spades of your own compost-and </a:t>
            </a:r>
            <a:r>
              <a:rPr lang="en-US" sz="2800" i="1" dirty="0"/>
              <a:t>repeat</a:t>
            </a:r>
            <a:r>
              <a:rPr lang="en-US" sz="2800" dirty="0"/>
              <a:t> until bed is 6” deep</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6144" y="4249286"/>
            <a:ext cx="2802467" cy="21018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956" y="4249287"/>
            <a:ext cx="2726267" cy="2044701"/>
          </a:xfrm>
          <a:prstGeom prst="rect">
            <a:avLst/>
          </a:prstGeom>
        </p:spPr>
      </p:pic>
    </p:spTree>
    <p:extLst>
      <p:ext uri="{BB962C8B-B14F-4D97-AF65-F5344CB8AC3E}">
        <p14:creationId xmlns:p14="http://schemas.microsoft.com/office/powerpoint/2010/main" val="3763689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274638"/>
            <a:ext cx="8763000" cy="1143000"/>
          </a:xfrm>
        </p:spPr>
        <p:txBody>
          <a:bodyPr>
            <a:normAutofit fontScale="90000"/>
          </a:bodyPr>
          <a:lstStyle/>
          <a:p>
            <a:r>
              <a:rPr lang="en-US" dirty="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rPr>
              <a:t>You can also purchase pre-mixed soil </a:t>
            </a:r>
          </a:p>
        </p:txBody>
      </p:sp>
      <p:sp>
        <p:nvSpPr>
          <p:cNvPr id="2" name="Content Placeholder 1"/>
          <p:cNvSpPr>
            <a:spLocks noGrp="1"/>
          </p:cNvSpPr>
          <p:nvPr>
            <p:ph idx="1"/>
          </p:nvPr>
        </p:nvSpPr>
        <p:spPr/>
        <p:txBody>
          <a:bodyPr/>
          <a:lstStyle/>
          <a:p>
            <a:r>
              <a:rPr lang="en-US" dirty="0">
                <a:latin typeface="Tahoma" pitchFamily="34" charset="0"/>
                <a:ea typeface="Tahoma" pitchFamily="34" charset="0"/>
                <a:cs typeface="Tahoma" pitchFamily="34" charset="0"/>
              </a:rPr>
              <a:t>Bags of potting mix or raised bed soil</a:t>
            </a:r>
          </a:p>
          <a:p>
            <a:r>
              <a:rPr lang="en-US" dirty="0">
                <a:latin typeface="Tahoma" pitchFamily="34" charset="0"/>
                <a:ea typeface="Tahoma" pitchFamily="34" charset="0"/>
                <a:cs typeface="Tahoma" pitchFamily="34" charset="0"/>
              </a:rPr>
              <a:t>It takes about 1 cubic yard to fill a </a:t>
            </a:r>
          </a:p>
          <a:p>
            <a:pPr marL="109537" indent="0">
              <a:buNone/>
            </a:pPr>
            <a:r>
              <a:rPr lang="en-US" dirty="0">
                <a:latin typeface="Tahoma" pitchFamily="34" charset="0"/>
                <a:ea typeface="Tahoma" pitchFamily="34" charset="0"/>
                <a:cs typeface="Tahoma" pitchFamily="34" charset="0"/>
              </a:rPr>
              <a:t>  4’ x 4’ bed that is 6 inches high</a:t>
            </a:r>
          </a:p>
          <a:p>
            <a:r>
              <a:rPr lang="en-US" dirty="0">
                <a:latin typeface="Tahoma" pitchFamily="34" charset="0"/>
                <a:ea typeface="Tahoma" pitchFamily="34" charset="0"/>
                <a:cs typeface="Tahoma" pitchFamily="34" charset="0"/>
              </a:rPr>
              <a:t>Add vegetable fertilizer if not Mel’s Mix</a:t>
            </a:r>
          </a:p>
          <a:p>
            <a:r>
              <a:rPr lang="en-US" dirty="0">
                <a:latin typeface="Tahoma" pitchFamily="34" charset="0"/>
                <a:ea typeface="Tahoma" pitchFamily="34" charset="0"/>
                <a:cs typeface="Tahoma" pitchFamily="34" charset="0"/>
              </a:rPr>
              <a:t>There are several sources in the area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Local soil (with fertilizer) vs. Mel’s mix (no fertilizer)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1" y="3918900"/>
            <a:ext cx="4334933" cy="2438400"/>
          </a:xfrm>
          <a:prstGeom prst="rect">
            <a:avLst/>
          </a:prstGeom>
        </p:spPr>
      </p:pic>
      <p:sp>
        <p:nvSpPr>
          <p:cNvPr id="6" name="TextBox 5"/>
          <p:cNvSpPr txBox="1"/>
          <p:nvPr/>
        </p:nvSpPr>
        <p:spPr>
          <a:xfrm>
            <a:off x="1498476" y="3918900"/>
            <a:ext cx="1769616" cy="381000"/>
          </a:xfrm>
          <a:prstGeom prst="rect">
            <a:avLst/>
          </a:prstGeom>
          <a:noFill/>
        </p:spPr>
        <p:txBody>
          <a:bodyPr wrap="square" rtlCol="0">
            <a:spAutoFit/>
          </a:bodyPr>
          <a:lstStyle/>
          <a:p>
            <a:pPr algn="ctr"/>
            <a:r>
              <a:rPr lang="en-US" b="1" dirty="0"/>
              <a:t>May 9, 2016</a:t>
            </a:r>
          </a:p>
        </p:txBody>
      </p:sp>
      <p:sp>
        <p:nvSpPr>
          <p:cNvPr id="7" name="TextBox 6"/>
          <p:cNvSpPr txBox="1"/>
          <p:nvPr/>
        </p:nvSpPr>
        <p:spPr>
          <a:xfrm>
            <a:off x="3962400" y="6357300"/>
            <a:ext cx="1981200" cy="381000"/>
          </a:xfrm>
          <a:prstGeom prst="rect">
            <a:avLst/>
          </a:prstGeom>
          <a:noFill/>
        </p:spPr>
        <p:txBody>
          <a:bodyPr wrap="square" rtlCol="0">
            <a:spAutoFit/>
          </a:bodyPr>
          <a:lstStyle/>
          <a:p>
            <a:pPr algn="ctr"/>
            <a:r>
              <a:rPr lang="en-US" b="1" dirty="0"/>
              <a:t>May 21, 2016</a:t>
            </a:r>
          </a:p>
        </p:txBody>
      </p:sp>
      <p:sp>
        <p:nvSpPr>
          <p:cNvPr id="2" name="Content Placeholder 1">
            <a:extLst>
              <a:ext uri="{FF2B5EF4-FFF2-40B4-BE49-F238E27FC236}">
                <a16:creationId xmlns:a16="http://schemas.microsoft.com/office/drawing/2014/main" id="{2AE346E4-BB25-4FEB-9337-A8B3AE8EF223}"/>
              </a:ext>
            </a:extLst>
          </p:cNvPr>
          <p:cNvSpPr>
            <a:spLocks noGrp="1"/>
          </p:cNvSpPr>
          <p:nvPr>
            <p:ph idx="1"/>
          </p:nvPr>
        </p:nvSpPr>
        <p:spPr>
          <a:xfrm>
            <a:off x="6248400" y="1867048"/>
            <a:ext cx="4114800" cy="2286000"/>
          </a:xfrm>
        </p:spPr>
        <p:txBody>
          <a:bodyPr>
            <a:normAutofit fontScale="62500" lnSpcReduction="20000"/>
          </a:bodyPr>
          <a:lstStyle/>
          <a:p>
            <a:pPr marL="285750" indent="-285750"/>
            <a:r>
              <a:rPr lang="en-US" dirty="0"/>
              <a:t>Four zucchini/squash were planted at the same time in the same locations</a:t>
            </a:r>
          </a:p>
          <a:p>
            <a:pPr marL="285750" indent="-285750"/>
            <a:r>
              <a:rPr lang="en-US" dirty="0"/>
              <a:t>The box on the left had local soil mix with 3 applications of fertilizer</a:t>
            </a:r>
          </a:p>
          <a:p>
            <a:pPr marL="285750" indent="-285750"/>
            <a:r>
              <a:rPr lang="en-US" dirty="0"/>
              <a:t>The box on the right had Mel’s mix with no fertilizer</a:t>
            </a:r>
          </a:p>
          <a:p>
            <a:endParaRPr lang="en-US" dirty="0"/>
          </a:p>
        </p:txBody>
      </p:sp>
      <p:pic>
        <p:nvPicPr>
          <p:cNvPr id="9" name="Content Placeholder 3">
            <a:extLst>
              <a:ext uri="{FF2B5EF4-FFF2-40B4-BE49-F238E27FC236}">
                <a16:creationId xmlns:a16="http://schemas.microsoft.com/office/drawing/2014/main" id="{7974B013-D2CD-4B82-88CD-DF9654AE33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748" y="1576531"/>
            <a:ext cx="4106487" cy="2310938"/>
          </a:xfrm>
          <a:prstGeom prst="rect">
            <a:avLst/>
          </a:prstGeom>
        </p:spPr>
      </p:pic>
    </p:spTree>
    <p:extLst>
      <p:ext uri="{BB962C8B-B14F-4D97-AF65-F5344CB8AC3E}">
        <p14:creationId xmlns:p14="http://schemas.microsoft.com/office/powerpoint/2010/main" val="249536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no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Square Foot Grid</a:t>
            </a:r>
            <a:r>
              <a:rPr lang="en-US" dirty="0">
                <a:solidFill>
                  <a:srgbClr val="000000"/>
                </a:solidFill>
                <a:effectLst>
                  <a:outerShdw blurRad="38100" dist="38100" dir="2700000" algn="tl">
                    <a:srgbClr val="000000">
                      <a:alpha val="43137"/>
                    </a:srgbClr>
                  </a:outerShdw>
                </a:effectLst>
                <a:latin typeface="Comic Sans MS" pitchFamily="66" charset="0"/>
              </a:rPr>
              <a:t>	</a:t>
            </a:r>
            <a:br>
              <a:rPr lang="en-US" dirty="0">
                <a:solidFill>
                  <a:srgbClr val="000000"/>
                </a:solidFill>
                <a:effectLst>
                  <a:outerShdw blurRad="38100" dist="38100" dir="2700000" algn="tl">
                    <a:srgbClr val="000000">
                      <a:alpha val="43137"/>
                    </a:srgbClr>
                  </a:outerShdw>
                </a:effectLst>
                <a:latin typeface="Comic Sans MS" pitchFamily="66" charset="0"/>
              </a:rPr>
            </a:br>
            <a:endParaRPr lang="en-US" dirty="0">
              <a:solidFill>
                <a:srgbClr val="000000"/>
              </a:solidFill>
              <a:effectLst>
                <a:outerShdw blurRad="38100" dist="38100" dir="2700000" algn="tl">
                  <a:srgbClr val="000000">
                    <a:alpha val="43137"/>
                  </a:srgbClr>
                </a:outerShdw>
              </a:effectLst>
              <a:latin typeface="Comic Sans MS" pitchFamily="66" charset="0"/>
            </a:endParaRPr>
          </a:p>
        </p:txBody>
      </p:sp>
      <p:sp>
        <p:nvSpPr>
          <p:cNvPr id="29698" name="Rectangle 3"/>
          <p:cNvSpPr>
            <a:spLocks noGrp="1" noChangeArrowheads="1"/>
          </p:cNvSpPr>
          <p:nvPr>
            <p:ph idx="1"/>
          </p:nvPr>
        </p:nvSpPr>
        <p:spPr>
          <a:xfrm>
            <a:off x="1673225" y="1204119"/>
            <a:ext cx="7010400" cy="2133600"/>
          </a:xfrm>
        </p:spPr>
        <p:txBody>
          <a:bodyPr/>
          <a:lstStyle/>
          <a:p>
            <a:pPr marL="566737" indent="-457200"/>
            <a:r>
              <a:rPr lang="en-US" dirty="0">
                <a:solidFill>
                  <a:srgbClr val="000000"/>
                </a:solidFill>
                <a:latin typeface="Tahoma" pitchFamily="34" charset="0"/>
                <a:ea typeface="Tahoma" pitchFamily="34" charset="0"/>
                <a:cs typeface="Tahoma" pitchFamily="34" charset="0"/>
              </a:rPr>
              <a:t>Make 12” Squares</a:t>
            </a:r>
          </a:p>
          <a:p>
            <a:pPr marL="566737" indent="-457200"/>
            <a:r>
              <a:rPr lang="en-US" dirty="0">
                <a:solidFill>
                  <a:srgbClr val="000000"/>
                </a:solidFill>
                <a:latin typeface="Tahoma" pitchFamily="34" charset="0"/>
                <a:ea typeface="Tahoma" pitchFamily="34" charset="0"/>
                <a:cs typeface="Tahoma" pitchFamily="34" charset="0"/>
              </a:rPr>
              <a:t>Fasten Grid Strings or Wood Lath</a:t>
            </a:r>
          </a:p>
          <a:p>
            <a:pPr eaLnBrk="1" hangingPunct="1"/>
            <a:endParaRPr lang="en-US" dirty="0"/>
          </a:p>
        </p:txBody>
      </p:sp>
      <p:pic>
        <p:nvPicPr>
          <p:cNvPr id="29700" name="Picture 4" descr="IMG_0017"/>
          <p:cNvPicPr>
            <a:picLocks noChangeAspect="1" noChangeArrowheads="1"/>
          </p:cNvPicPr>
          <p:nvPr/>
        </p:nvPicPr>
        <p:blipFill>
          <a:blip r:embed="rId3" cstate="print"/>
          <a:srcRect/>
          <a:stretch>
            <a:fillRect/>
          </a:stretch>
        </p:blipFill>
        <p:spPr bwMode="auto">
          <a:xfrm>
            <a:off x="2222501" y="2590800"/>
            <a:ext cx="2955925" cy="3733800"/>
          </a:xfrm>
          <a:prstGeom prst="rect">
            <a:avLst/>
          </a:prstGeom>
          <a:noFill/>
          <a:ln w="9525">
            <a:noFill/>
            <a:miter lim="800000"/>
            <a:headEnd/>
            <a:tailEnd/>
          </a:ln>
        </p:spPr>
      </p:pic>
      <p:pic>
        <p:nvPicPr>
          <p:cNvPr id="29701" name="Picture 5" descr="grid"/>
          <p:cNvPicPr>
            <a:picLocks noChangeAspect="1" noChangeArrowheads="1"/>
          </p:cNvPicPr>
          <p:nvPr/>
        </p:nvPicPr>
        <p:blipFill>
          <a:blip r:embed="rId4" cstate="print"/>
          <a:srcRect/>
          <a:stretch>
            <a:fillRect/>
          </a:stretch>
        </p:blipFill>
        <p:spPr bwMode="auto">
          <a:xfrm>
            <a:off x="5562601" y="2590800"/>
            <a:ext cx="3839183" cy="281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1979614" y="0"/>
            <a:ext cx="8226425" cy="99060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Select Plants</a:t>
            </a:r>
          </a:p>
        </p:txBody>
      </p:sp>
      <p:sp>
        <p:nvSpPr>
          <p:cNvPr id="30722" name="Rectangle 3"/>
          <p:cNvSpPr>
            <a:spLocks noGrp="1" noChangeArrowheads="1"/>
          </p:cNvSpPr>
          <p:nvPr>
            <p:ph idx="1"/>
          </p:nvPr>
        </p:nvSpPr>
        <p:spPr>
          <a:xfrm>
            <a:off x="2286000" y="1295400"/>
            <a:ext cx="7315200" cy="1905000"/>
          </a:xfrm>
        </p:spPr>
        <p:txBody>
          <a:bodyPr>
            <a:normAutofit fontScale="92500" lnSpcReduction="20000"/>
          </a:bodyPr>
          <a:lstStyle/>
          <a:p>
            <a:pPr eaLnBrk="1" hangingPunct="1"/>
            <a:r>
              <a:rPr lang="en-US" dirty="0">
                <a:solidFill>
                  <a:srgbClr val="000000"/>
                </a:solidFill>
                <a:latin typeface="Tahoma" pitchFamily="34" charset="0"/>
                <a:ea typeface="Tahoma" pitchFamily="34" charset="0"/>
                <a:cs typeface="Tahoma" pitchFamily="34" charset="0"/>
              </a:rPr>
              <a:t>Plant a different Vegetable or herb in each square</a:t>
            </a:r>
          </a:p>
          <a:p>
            <a:pPr eaLnBrk="1" hangingPunct="1"/>
            <a:r>
              <a:rPr lang="en-US" dirty="0">
                <a:solidFill>
                  <a:srgbClr val="000000"/>
                </a:solidFill>
                <a:latin typeface="Tahoma" pitchFamily="34" charset="0"/>
                <a:ea typeface="Tahoma" pitchFamily="34" charset="0"/>
                <a:cs typeface="Tahoma" pitchFamily="34" charset="0"/>
              </a:rPr>
              <a:t>Space Small, Medium, Large Plants: </a:t>
            </a:r>
          </a:p>
          <a:p>
            <a:pPr marL="109537" indent="0">
              <a:buNone/>
            </a:pPr>
            <a:r>
              <a:rPr lang="en-US" dirty="0">
                <a:solidFill>
                  <a:srgbClr val="000000"/>
                </a:solidFill>
                <a:latin typeface="Tahoma" pitchFamily="34" charset="0"/>
                <a:ea typeface="Tahoma" pitchFamily="34" charset="0"/>
                <a:cs typeface="Tahoma" pitchFamily="34" charset="0"/>
              </a:rPr>
              <a:t>  1, 4, 9, 16 Plants per </a:t>
            </a:r>
            <a:r>
              <a:rPr lang="en-US" dirty="0" err="1">
                <a:solidFill>
                  <a:srgbClr val="000000"/>
                </a:solidFill>
                <a:latin typeface="Tahoma" pitchFamily="34" charset="0"/>
                <a:ea typeface="Tahoma" pitchFamily="34" charset="0"/>
                <a:cs typeface="Tahoma" pitchFamily="34" charset="0"/>
              </a:rPr>
              <a:t>sq</a:t>
            </a:r>
            <a:r>
              <a:rPr lang="en-US" dirty="0">
                <a:solidFill>
                  <a:srgbClr val="000000"/>
                </a:solidFill>
                <a:latin typeface="Tahoma" pitchFamily="34" charset="0"/>
                <a:ea typeface="Tahoma" pitchFamily="34" charset="0"/>
                <a:cs typeface="Tahoma" pitchFamily="34" charset="0"/>
              </a:rPr>
              <a:t> </a:t>
            </a:r>
            <a:r>
              <a:rPr lang="en-US" dirty="0" err="1">
                <a:solidFill>
                  <a:srgbClr val="000000"/>
                </a:solidFill>
                <a:latin typeface="Tahoma" pitchFamily="34" charset="0"/>
                <a:ea typeface="Tahoma" pitchFamily="34" charset="0"/>
                <a:cs typeface="Tahoma" pitchFamily="34" charset="0"/>
              </a:rPr>
              <a:t>ft</a:t>
            </a:r>
            <a:endParaRPr lang="en-US" dirty="0">
              <a:solidFill>
                <a:srgbClr val="000000"/>
              </a:solidFill>
              <a:latin typeface="Tahoma" pitchFamily="34" charset="0"/>
              <a:ea typeface="Tahoma" pitchFamily="34" charset="0"/>
              <a:cs typeface="Tahoma" pitchFamily="34" charset="0"/>
            </a:endParaRPr>
          </a:p>
          <a:p>
            <a:pPr marL="109537" indent="0">
              <a:buNone/>
            </a:pPr>
            <a:endParaRPr lang="en-US" sz="4000" dirty="0">
              <a:solidFill>
                <a:srgbClr val="000000"/>
              </a:solidFill>
              <a:latin typeface="Comic Sans MS" pitchFamily="66" charset="0"/>
            </a:endParaRPr>
          </a:p>
        </p:txBody>
      </p:sp>
      <p:pic>
        <p:nvPicPr>
          <p:cNvPr id="30724" name="Picture 4" descr="IMG_0022"/>
          <p:cNvPicPr>
            <a:picLocks noChangeAspect="1" noChangeArrowheads="1"/>
          </p:cNvPicPr>
          <p:nvPr/>
        </p:nvPicPr>
        <p:blipFill>
          <a:blip r:embed="rId3" cstate="print"/>
          <a:srcRect/>
          <a:stretch>
            <a:fillRect/>
          </a:stretch>
        </p:blipFill>
        <p:spPr bwMode="auto">
          <a:xfrm>
            <a:off x="2053987" y="3505200"/>
            <a:ext cx="3961345" cy="2585878"/>
          </a:xfrm>
          <a:prstGeom prst="rect">
            <a:avLst/>
          </a:prstGeom>
          <a:noFill/>
          <a:ln w="9525">
            <a:noFill/>
            <a:miter lim="800000"/>
            <a:headEnd/>
            <a:tailEnd/>
          </a:ln>
        </p:spPr>
      </p:pic>
      <p:pic>
        <p:nvPicPr>
          <p:cNvPr id="6" name="Picture 2" descr="http://www.versusbattle.com/wp-content/uploads/2013/04/square-foot-garden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814" y="3505200"/>
            <a:ext cx="3852332" cy="25858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Grp="1" noChangeArrowheads="1"/>
          </p:cNvSpPr>
          <p:nvPr>
            <p:ph type="title"/>
          </p:nvPr>
        </p:nvSpPr>
        <p:spPr/>
        <p:txBody>
          <a:bodyPr>
            <a:noAutofit/>
          </a:bodyPr>
          <a:lstStyle/>
          <a:p>
            <a:pPr algn="ctr">
              <a:defRPr/>
            </a:pP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Warm Season Vegetables</a:t>
            </a:r>
            <a:br>
              <a:rPr lang="en-US" dirty="0">
                <a:solidFill>
                  <a:schemeClr val="bg1"/>
                </a:solidFill>
                <a:effectLst>
                  <a:outerShdw blurRad="38100" dist="38100" dir="2700000" algn="tl">
                    <a:srgbClr val="000000">
                      <a:alpha val="43137"/>
                    </a:srgbClr>
                  </a:outerShdw>
                </a:effectLst>
              </a:rPr>
            </a:br>
            <a:endParaRPr lang="en-US" dirty="0">
              <a:solidFill>
                <a:schemeClr val="bg1"/>
              </a:solidFill>
              <a:effectLst>
                <a:outerShdw blurRad="38100" dist="38100" dir="2700000" algn="tl">
                  <a:srgbClr val="000000">
                    <a:alpha val="43137"/>
                  </a:srgbClr>
                </a:outerShdw>
              </a:effectLst>
            </a:endParaRPr>
          </a:p>
        </p:txBody>
      </p:sp>
      <p:sp>
        <p:nvSpPr>
          <p:cNvPr id="110596" name="Rectangle 6"/>
          <p:cNvSpPr>
            <a:spLocks noGrp="1" noChangeArrowheads="1"/>
          </p:cNvSpPr>
          <p:nvPr>
            <p:ph sz="half" idx="4294967295"/>
          </p:nvPr>
        </p:nvSpPr>
        <p:spPr>
          <a:xfrm>
            <a:off x="6213476" y="1752600"/>
            <a:ext cx="3997325" cy="5105400"/>
          </a:xfrm>
        </p:spPr>
        <p:txBody>
          <a:bodyPr>
            <a:normAutofit fontScale="92500" lnSpcReduction="20000"/>
          </a:bodyPr>
          <a:lstStyle/>
          <a:p>
            <a:r>
              <a:rPr lang="en-US" sz="2400" dirty="0">
                <a:latin typeface="Tahoma" panose="020B0604030504040204" pitchFamily="34" charset="0"/>
                <a:ea typeface="Tahoma" panose="020B0604030504040204" pitchFamily="34" charset="0"/>
                <a:cs typeface="Tahoma" panose="020B0604030504040204" pitchFamily="34" charset="0"/>
              </a:rPr>
              <a:t>Squash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(Mar–Apr) (Aug–Sept)</a:t>
            </a:r>
          </a:p>
          <a:p>
            <a:r>
              <a:rPr lang="en-US" sz="2400" dirty="0">
                <a:latin typeface="Tahoma" panose="020B0604030504040204" pitchFamily="34" charset="0"/>
                <a:ea typeface="Tahoma" panose="020B0604030504040204" pitchFamily="34" charset="0"/>
                <a:cs typeface="Tahoma" panose="020B0604030504040204" pitchFamily="34" charset="0"/>
              </a:rPr>
              <a:t>*Tomatoes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(Feb–Apr) (Aug)</a:t>
            </a:r>
          </a:p>
          <a:p>
            <a:r>
              <a:rPr lang="en-US" sz="2400" dirty="0">
                <a:latin typeface="Tahoma" panose="020B0604030504040204" pitchFamily="34" charset="0"/>
                <a:ea typeface="Tahoma" panose="020B0604030504040204" pitchFamily="34" charset="0"/>
                <a:cs typeface="Tahoma" panose="020B0604030504040204" pitchFamily="34" charset="0"/>
              </a:rPr>
              <a:t>Pumpkins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(Mar–Apr) (Aug)</a:t>
            </a:r>
          </a:p>
          <a:p>
            <a:r>
              <a:rPr lang="en-US" sz="2400" dirty="0">
                <a:latin typeface="Tahoma" panose="020B0604030504040204" pitchFamily="34" charset="0"/>
                <a:ea typeface="Tahoma" panose="020B0604030504040204" pitchFamily="34" charset="0"/>
                <a:cs typeface="Tahoma" panose="020B0604030504040204" pitchFamily="34" charset="0"/>
              </a:rPr>
              <a:t>Watermelon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(Mar–Apr) (July–Aug)</a:t>
            </a:r>
          </a:p>
          <a:p>
            <a:r>
              <a:rPr lang="en-US" sz="2400" dirty="0">
                <a:latin typeface="Tahoma" panose="020B0604030504040204" pitchFamily="34" charset="0"/>
                <a:ea typeface="Tahoma" panose="020B0604030504040204" pitchFamily="34" charset="0"/>
                <a:cs typeface="Tahoma" panose="020B0604030504040204" pitchFamily="34" charset="0"/>
              </a:rPr>
              <a:t>Cantaloupe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(Mar–Apr) </a:t>
            </a:r>
          </a:p>
          <a:p>
            <a:r>
              <a:rPr lang="en-US" sz="2400" dirty="0">
                <a:latin typeface="Tahoma" panose="020B0604030504040204" pitchFamily="34" charset="0"/>
                <a:ea typeface="Tahoma" panose="020B0604030504040204" pitchFamily="34" charset="0"/>
                <a:cs typeface="Tahoma" panose="020B0604030504040204" pitchFamily="34" charset="0"/>
              </a:rPr>
              <a:t>Sweet potato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(Mar–June)</a:t>
            </a:r>
          </a:p>
          <a:p>
            <a:r>
              <a:rPr lang="en-US" sz="2400" dirty="0">
                <a:latin typeface="Tahoma" panose="020B0604030504040204" pitchFamily="34" charset="0"/>
                <a:ea typeface="Tahoma" panose="020B0604030504040204" pitchFamily="34" charset="0"/>
                <a:cs typeface="Tahoma" panose="020B0604030504040204" pitchFamily="34" charset="0"/>
              </a:rPr>
              <a:t>*Malabar Spinach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(Mar-July)</a:t>
            </a:r>
          </a:p>
          <a:p>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0595" name="Rectangle 5"/>
          <p:cNvSpPr>
            <a:spLocks noGrp="1" noChangeArrowheads="1"/>
          </p:cNvSpPr>
          <p:nvPr>
            <p:ph idx="4294967295"/>
          </p:nvPr>
        </p:nvSpPr>
        <p:spPr>
          <a:xfrm>
            <a:off x="1981200" y="1752600"/>
            <a:ext cx="4419600" cy="5105400"/>
          </a:xfrm>
        </p:spPr>
        <p:txBody>
          <a:bodyPr>
            <a:noAutofit/>
          </a:bodyPr>
          <a:lstStyle/>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*Bush beans </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(Mar–Apr)(Aug–Sept/Oct)</a:t>
            </a:r>
          </a:p>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*Pole beans </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(Mar–Apr)  (Aug–Sept)</a:t>
            </a:r>
          </a:p>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Corn </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(Mar–Apr) (Aug)</a:t>
            </a:r>
          </a:p>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Cucumber </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(Feb–Apr) (Aug–Sept)</a:t>
            </a:r>
          </a:p>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Eggplant </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(Feb–July)</a:t>
            </a:r>
          </a:p>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Okra </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(Mar–July)</a:t>
            </a:r>
          </a:p>
          <a:p>
            <a:pPr>
              <a:spcBef>
                <a:spcPts val="0"/>
              </a:spcBef>
            </a:pPr>
            <a:r>
              <a:rPr lang="en-US" sz="2200" dirty="0">
                <a:latin typeface="Tahoma" panose="020B0604030504040204" pitchFamily="34" charset="0"/>
                <a:ea typeface="Tahoma" panose="020B0604030504040204" pitchFamily="34" charset="0"/>
                <a:cs typeface="Tahoma" panose="020B0604030504040204" pitchFamily="34" charset="0"/>
              </a:rPr>
              <a:t>*Peppers (sweet &amp; hot)</a:t>
            </a:r>
          </a:p>
          <a:p>
            <a:pPr marL="0" indent="0">
              <a:spcBef>
                <a:spcPts val="0"/>
              </a:spcBef>
              <a:buNone/>
            </a:pPr>
            <a:r>
              <a:rPr lang="en-US" sz="2200" dirty="0">
                <a:latin typeface="Tahoma" panose="020B0604030504040204" pitchFamily="34" charset="0"/>
                <a:ea typeface="Tahoma" panose="020B0604030504040204" pitchFamily="34" charset="0"/>
                <a:cs typeface="Tahoma" panose="020B0604030504040204" pitchFamily="34" charset="0"/>
              </a:rPr>
              <a:t>	(Feb–Apr) (July–Aug)</a:t>
            </a:r>
          </a:p>
          <a:p>
            <a:pPr>
              <a:spcBef>
                <a:spcPts val="0"/>
              </a:spcBef>
            </a:pPr>
            <a:endParaRPr lang="en-US" sz="2200" dirty="0">
              <a:solidFill>
                <a:schemeClr val="bg1"/>
              </a:solidFill>
              <a:latin typeface="Tahoma" pitchFamily="34" charset="0"/>
              <a:ea typeface="Tahoma" pitchFamily="34" charset="0"/>
              <a:cs typeface="Tahoma" pitchFamily="34" charset="0"/>
            </a:endParaRPr>
          </a:p>
          <a:p>
            <a:pPr>
              <a:spcBef>
                <a:spcPts val="0"/>
              </a:spcBef>
              <a:buNone/>
            </a:pPr>
            <a:endParaRPr lang="en-US" sz="2200" dirty="0">
              <a:solidFill>
                <a:schemeClr val="bg1"/>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Beans</a:t>
            </a:r>
          </a:p>
        </p:txBody>
      </p:sp>
      <p:sp>
        <p:nvSpPr>
          <p:cNvPr id="2" name="Content Placeholder 1"/>
          <p:cNvSpPr>
            <a:spLocks noGrp="1"/>
          </p:cNvSpPr>
          <p:nvPr>
            <p:ph sz="half" idx="1"/>
          </p:nvPr>
        </p:nvSpPr>
        <p:spPr>
          <a:xfrm>
            <a:off x="1981200" y="1960728"/>
            <a:ext cx="4724400" cy="4622635"/>
          </a:xfrm>
        </p:spPr>
        <p:txBody>
          <a:bodyPr/>
          <a:lstStyle/>
          <a:p>
            <a:r>
              <a:rPr lang="en-US" sz="2000" b="1" dirty="0">
                <a:latin typeface="Tahoma" panose="020B0604030504040204" pitchFamily="34" charset="0"/>
                <a:ea typeface="Tahoma" panose="020B0604030504040204" pitchFamily="34" charset="0"/>
                <a:cs typeface="Tahoma" panose="020B0604030504040204" pitchFamily="34" charset="0"/>
              </a:rPr>
              <a:t>Snap Bush:</a:t>
            </a:r>
            <a:r>
              <a:rPr lang="en-US" sz="2000" dirty="0">
                <a:latin typeface="Tahoma" panose="020B0604030504040204" pitchFamily="34" charset="0"/>
                <a:ea typeface="Tahoma" panose="020B0604030504040204" pitchFamily="34" charset="0"/>
                <a:cs typeface="Tahoma" panose="020B0604030504040204" pitchFamily="34" charset="0"/>
              </a:rPr>
              <a:t> Blue Lake, Contender, Roma, </a:t>
            </a:r>
            <a:r>
              <a:rPr lang="en-US" sz="2000" dirty="0" err="1">
                <a:latin typeface="Tahoma" panose="020B0604030504040204" pitchFamily="34" charset="0"/>
                <a:ea typeface="Tahoma" panose="020B0604030504040204" pitchFamily="34" charset="0"/>
                <a:cs typeface="Tahoma" panose="020B0604030504040204" pitchFamily="34" charset="0"/>
              </a:rPr>
              <a:t>Mascotte</a:t>
            </a:r>
            <a:r>
              <a:rPr lang="en-US" sz="2000" dirty="0">
                <a:latin typeface="Tahoma" panose="020B0604030504040204" pitchFamily="34" charset="0"/>
                <a:ea typeface="Tahoma" panose="020B0604030504040204" pitchFamily="34" charset="0"/>
                <a:cs typeface="Tahoma" panose="020B0604030504040204" pitchFamily="34" charset="0"/>
              </a:rPr>
              <a:t>, Provider, </a:t>
            </a:r>
            <a:endParaRPr lang="en-US" sz="2000" i="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Shell: </a:t>
            </a:r>
            <a:r>
              <a:rPr lang="en-US" sz="2000" dirty="0">
                <a:latin typeface="Tahoma" panose="020B0604030504040204" pitchFamily="34" charset="0"/>
                <a:ea typeface="Tahoma" panose="020B0604030504040204" pitchFamily="34" charset="0"/>
                <a:cs typeface="Tahoma" panose="020B0604030504040204" pitchFamily="34" charset="0"/>
              </a:rPr>
              <a:t>Lima, Pinto, Red Kidney, Black Bean, Navy</a:t>
            </a:r>
          </a:p>
          <a:p>
            <a:r>
              <a:rPr lang="en-US" sz="2000" b="1" dirty="0">
                <a:latin typeface="Tahoma" panose="020B0604030504040204" pitchFamily="34" charset="0"/>
                <a:ea typeface="Tahoma" panose="020B0604030504040204" pitchFamily="34" charset="0"/>
                <a:cs typeface="Tahoma" panose="020B0604030504040204" pitchFamily="34" charset="0"/>
              </a:rPr>
              <a:t>Pole</a:t>
            </a:r>
            <a:r>
              <a:rPr lang="en-US" sz="2000" dirty="0">
                <a:latin typeface="Tahoma" panose="020B0604030504040204" pitchFamily="34" charset="0"/>
                <a:ea typeface="Tahoma" panose="020B0604030504040204" pitchFamily="34" charset="0"/>
                <a:cs typeface="Tahoma" panose="020B0604030504040204" pitchFamily="34" charset="0"/>
              </a:rPr>
              <a:t>: Kentucky Wonder, Blue </a:t>
            </a:r>
            <a:r>
              <a:rPr lang="en-US" sz="2000" err="1">
                <a:latin typeface="Tahoma" panose="020B0604030504040204" pitchFamily="34" charset="0"/>
                <a:ea typeface="Tahoma" panose="020B0604030504040204" pitchFamily="34" charset="0"/>
                <a:cs typeface="Tahoma" panose="020B0604030504040204" pitchFamily="34" charset="0"/>
              </a:rPr>
              <a:t>Lake</a:t>
            </a:r>
            <a:r>
              <a:rPr lang="en-US" sz="2000">
                <a:latin typeface="Tahoma" panose="020B0604030504040204" pitchFamily="34" charset="0"/>
                <a:ea typeface="Tahoma" panose="020B0604030504040204" pitchFamily="34" charset="0"/>
                <a:cs typeface="Tahoma" panose="020B0604030504040204" pitchFamily="34" charset="0"/>
              </a:rPr>
              <a:t>, Matilda</a:t>
            </a:r>
            <a:r>
              <a:rPr lang="en-US" sz="2000" dirty="0">
                <a:latin typeface="Tahoma" panose="020B0604030504040204" pitchFamily="34" charset="0"/>
                <a:ea typeface="Tahoma" panose="020B0604030504040204" pitchFamily="34" charset="0"/>
                <a:cs typeface="Tahoma" panose="020B0604030504040204" pitchFamily="34" charset="0"/>
              </a:rPr>
              <a:t>, Kentucky Blue, </a:t>
            </a:r>
            <a:r>
              <a:rPr lang="en-US" sz="2000" i="1" dirty="0">
                <a:latin typeface="Tahoma" panose="020B0604030504040204" pitchFamily="34" charset="0"/>
                <a:ea typeface="Tahoma" panose="020B0604030504040204" pitchFamily="34" charset="0"/>
                <a:cs typeface="Tahoma" panose="020B0604030504040204" pitchFamily="34" charset="0"/>
              </a:rPr>
              <a:t>Thai Purple long bean</a:t>
            </a: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Plant Mar–Apr, Sept-October for TG and Christmas</a:t>
            </a:r>
          </a:p>
          <a:p>
            <a:r>
              <a:rPr lang="en-US" sz="2000" dirty="0">
                <a:latin typeface="Tahoma" panose="020B0604030504040204" pitchFamily="34" charset="0"/>
                <a:ea typeface="Tahoma" panose="020B0604030504040204" pitchFamily="34" charset="0"/>
                <a:cs typeface="Tahoma" panose="020B0604030504040204" pitchFamily="34" charset="0"/>
              </a:rPr>
              <a:t>50–60 days to harvest</a:t>
            </a:r>
          </a:p>
        </p:txBody>
      </p:sp>
      <p:pic>
        <p:nvPicPr>
          <p:cNvPr id="7" name="Picture 6">
            <a:extLst>
              <a:ext uri="{FF2B5EF4-FFF2-40B4-BE49-F238E27FC236}">
                <a16:creationId xmlns:a16="http://schemas.microsoft.com/office/drawing/2014/main" id="{1335DB02-4CF7-43CD-9335-05FD9E16D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463" y="4267200"/>
            <a:ext cx="2953747" cy="2316162"/>
          </a:xfrm>
          <a:prstGeom prst="rect">
            <a:avLst/>
          </a:prstGeom>
        </p:spPr>
      </p:pic>
      <p:pic>
        <p:nvPicPr>
          <p:cNvPr id="33794" name="Picture 2" descr="http://www.gardens.com/31%20-%20Green%20Be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1" y="1905001"/>
            <a:ext cx="2950009" cy="219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90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7445-E756-41D8-92DD-3AC2CAE88F72}"/>
              </a:ext>
            </a:extLst>
          </p:cNvPr>
          <p:cNvSpPr>
            <a:spLocks noGrp="1"/>
          </p:cNvSpPr>
          <p:nvPr>
            <p:ph type="title"/>
          </p:nvPr>
        </p:nvSpPr>
        <p:spPr/>
        <p:txBody>
          <a:bodyPr>
            <a:normAutofit/>
          </a:bodyPr>
          <a:lstStyle/>
          <a:p>
            <a:r>
              <a:rPr lang="en-US" dirty="0"/>
              <a:t>Bean; Long Thai Purple Padded Yard</a:t>
            </a:r>
          </a:p>
        </p:txBody>
      </p:sp>
      <p:sp>
        <p:nvSpPr>
          <p:cNvPr id="3" name="Content Placeholder 2">
            <a:extLst>
              <a:ext uri="{FF2B5EF4-FFF2-40B4-BE49-F238E27FC236}">
                <a16:creationId xmlns:a16="http://schemas.microsoft.com/office/drawing/2014/main" id="{C65F6E4C-6726-42BF-8F69-D0DCDDDBB99B}"/>
              </a:ext>
            </a:extLst>
          </p:cNvPr>
          <p:cNvSpPr>
            <a:spLocks noGrp="1"/>
          </p:cNvSpPr>
          <p:nvPr>
            <p:ph sz="half" idx="1"/>
          </p:nvPr>
        </p:nvSpPr>
        <p:spPr>
          <a:xfrm>
            <a:off x="2152650" y="1825625"/>
            <a:ext cx="3562350" cy="4351338"/>
          </a:xfrm>
        </p:spPr>
        <p:txBody>
          <a:bodyPr>
            <a:normAutofit fontScale="92500" lnSpcReduction="10000"/>
          </a:bodyPr>
          <a:lstStyle/>
          <a:p>
            <a:r>
              <a:rPr lang="en-US" dirty="0"/>
              <a:t>Thai purple beans go through the summer</a:t>
            </a:r>
          </a:p>
          <a:p>
            <a:r>
              <a:rPr lang="en-US" dirty="0"/>
              <a:t>I usually plant in late June when my other beans are on the way out.</a:t>
            </a:r>
          </a:p>
          <a:p>
            <a:r>
              <a:rPr lang="en-US" dirty="0"/>
              <a:t>Harvest when thin</a:t>
            </a:r>
          </a:p>
          <a:p>
            <a:r>
              <a:rPr lang="en-US" dirty="0"/>
              <a:t>Matures quickly</a:t>
            </a:r>
          </a:p>
        </p:txBody>
      </p:sp>
      <p:pic>
        <p:nvPicPr>
          <p:cNvPr id="7" name="Picture 6" descr="A close up of a garden&#10;&#10;Description automatically generated">
            <a:extLst>
              <a:ext uri="{FF2B5EF4-FFF2-40B4-BE49-F238E27FC236}">
                <a16:creationId xmlns:a16="http://schemas.microsoft.com/office/drawing/2014/main" id="{A264B311-FC7A-4D99-9EE7-B379337BA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68815" y="3067050"/>
            <a:ext cx="3810000" cy="2857500"/>
          </a:xfrm>
          <a:prstGeom prst="rect">
            <a:avLst/>
          </a:prstGeom>
        </p:spPr>
      </p:pic>
      <p:pic>
        <p:nvPicPr>
          <p:cNvPr id="6" name="Content Placeholder 5" descr="A close up of a garden&#10;&#10;Description automatically generated">
            <a:extLst>
              <a:ext uri="{FF2B5EF4-FFF2-40B4-BE49-F238E27FC236}">
                <a16:creationId xmlns:a16="http://schemas.microsoft.com/office/drawing/2014/main" id="{E6AFE183-702A-425B-96CD-03E6331CAAB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6200000">
            <a:off x="6708438" y="2672554"/>
            <a:ext cx="4205289" cy="2803526"/>
          </a:xfrm>
        </p:spPr>
      </p:pic>
    </p:spTree>
    <p:extLst>
      <p:ext uri="{BB962C8B-B14F-4D97-AF65-F5344CB8AC3E}">
        <p14:creationId xmlns:p14="http://schemas.microsoft.com/office/powerpoint/2010/main" val="3175386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Peppers</a:t>
            </a:r>
          </a:p>
        </p:txBody>
      </p:sp>
      <p:sp>
        <p:nvSpPr>
          <p:cNvPr id="2" name="Content Placeholder 1"/>
          <p:cNvSpPr>
            <a:spLocks noGrp="1"/>
          </p:cNvSpPr>
          <p:nvPr>
            <p:ph sz="half" idx="1"/>
          </p:nvPr>
        </p:nvSpPr>
        <p:spPr>
          <a:xfrm>
            <a:off x="1981201" y="1881434"/>
            <a:ext cx="4267199" cy="4525963"/>
          </a:xfrm>
        </p:spPr>
        <p:txBody>
          <a:bodyPr>
            <a:normAutofit lnSpcReduction="10000"/>
          </a:bodyPr>
          <a:lstStyle/>
          <a:p>
            <a:r>
              <a:rPr lang="en-US" sz="2400" b="1" dirty="0"/>
              <a:t>Bell: </a:t>
            </a:r>
            <a:r>
              <a:rPr lang="en-US" sz="2400" dirty="0"/>
              <a:t>California Wonder, Red Knight, Big Bertha</a:t>
            </a:r>
          </a:p>
          <a:p>
            <a:r>
              <a:rPr lang="en-US" sz="2400" b="1" dirty="0"/>
              <a:t>Other Sweet: </a:t>
            </a:r>
            <a:r>
              <a:rPr lang="en-US" sz="2400" dirty="0"/>
              <a:t>Sweet Banana, Mariachi, Cubanelle</a:t>
            </a:r>
          </a:p>
          <a:p>
            <a:r>
              <a:rPr lang="fi-FI" sz="2400" b="1" dirty="0"/>
              <a:t>Jalapeno: </a:t>
            </a:r>
            <a:r>
              <a:rPr lang="fi-FI" sz="2400" dirty="0"/>
              <a:t>Early Jalapeno, Jalapeno </a:t>
            </a:r>
          </a:p>
          <a:p>
            <a:r>
              <a:rPr lang="en-US" sz="2400" b="1" dirty="0"/>
              <a:t>Specialty Hot: </a:t>
            </a:r>
            <a:r>
              <a:rPr lang="en-US" sz="2400" dirty="0"/>
              <a:t>Cherry Bomb, Hungarian Hot Wax, Big Chile II, </a:t>
            </a:r>
            <a:r>
              <a:rPr lang="en-US" sz="2400" dirty="0" err="1"/>
              <a:t>Numex</a:t>
            </a:r>
            <a:r>
              <a:rPr lang="en-US" sz="2400" dirty="0"/>
              <a:t>,  Ancho, Anaheim Chile, Long Cayenne, Habanero, Plant Feb–Apr</a:t>
            </a:r>
          </a:p>
          <a:p>
            <a:r>
              <a:rPr lang="en-US" sz="2400" dirty="0"/>
              <a:t>Harvest in 80</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a:t>100 days</a:t>
            </a:r>
          </a:p>
        </p:txBody>
      </p:sp>
      <p:pic>
        <p:nvPicPr>
          <p:cNvPr id="27650" name="Picture 2" descr="C:\Users\wlw\Pictures\longwood chanticleer\longwood chanticleer 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33310" y="2477523"/>
            <a:ext cx="477358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53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Tomatoes</a:t>
            </a:r>
          </a:p>
        </p:txBody>
      </p:sp>
      <p:sp>
        <p:nvSpPr>
          <p:cNvPr id="2" name="Content Placeholder 1"/>
          <p:cNvSpPr>
            <a:spLocks noGrp="1"/>
          </p:cNvSpPr>
          <p:nvPr>
            <p:ph sz="half" idx="1"/>
          </p:nvPr>
        </p:nvSpPr>
        <p:spPr>
          <a:xfrm>
            <a:off x="1740090" y="1819657"/>
            <a:ext cx="5117910" cy="5029379"/>
          </a:xfrm>
        </p:spPr>
        <p:txBody>
          <a:bodyPr>
            <a:normAutofit fontScale="92500" lnSpcReduction="10000"/>
          </a:bodyPr>
          <a:lstStyle/>
          <a:p>
            <a:r>
              <a:rPr lang="en-US" sz="2400" b="1" dirty="0">
                <a:latin typeface="Tahoma" panose="020B0604030504040204" pitchFamily="34" charset="0"/>
                <a:ea typeface="Tahoma" panose="020B0604030504040204" pitchFamily="34" charset="0"/>
                <a:cs typeface="Tahoma" panose="020B0604030504040204" pitchFamily="34" charset="0"/>
              </a:rPr>
              <a:t>Determinate vs Indeterminate</a:t>
            </a:r>
          </a:p>
          <a:p>
            <a:r>
              <a:rPr lang="en-US" sz="2400" b="1" dirty="0">
                <a:latin typeface="Tahoma" panose="020B0604030504040204" pitchFamily="34" charset="0"/>
                <a:ea typeface="Tahoma" panose="020B0604030504040204" pitchFamily="34" charset="0"/>
                <a:cs typeface="Tahoma" panose="020B0604030504040204" pitchFamily="34" charset="0"/>
              </a:rPr>
              <a:t>Large Fruit</a:t>
            </a:r>
            <a:r>
              <a:rPr lang="en-US" sz="2400" dirty="0">
                <a:latin typeface="Tahoma" panose="020B0604030504040204" pitchFamily="34" charset="0"/>
                <a:ea typeface="Tahoma" panose="020B0604030504040204" pitchFamily="34" charset="0"/>
                <a:cs typeface="Tahoma" panose="020B0604030504040204" pitchFamily="34" charset="0"/>
              </a:rPr>
              <a:t>: Celebrity, Heat Wave II, Better Boy, </a:t>
            </a:r>
            <a:r>
              <a:rPr lang="en-US" sz="2400" dirty="0" err="1">
                <a:latin typeface="Tahoma" panose="020B0604030504040204" pitchFamily="34" charset="0"/>
                <a:ea typeface="Tahoma" panose="020B0604030504040204" pitchFamily="34" charset="0"/>
                <a:cs typeface="Tahoma" panose="020B0604030504040204" pitchFamily="34" charset="0"/>
              </a:rPr>
              <a:t>Beefmaster</a:t>
            </a:r>
            <a:r>
              <a:rPr lang="en-US" sz="2400" dirty="0">
                <a:latin typeface="Tahoma" panose="020B0604030504040204" pitchFamily="34" charset="0"/>
                <a:ea typeface="Tahoma" panose="020B0604030504040204" pitchFamily="34" charset="0"/>
                <a:cs typeface="Tahoma" panose="020B0604030504040204" pitchFamily="34" charset="0"/>
              </a:rPr>
              <a:t>, BHN444-Southern Star, Amelia </a:t>
            </a:r>
          </a:p>
          <a:p>
            <a:r>
              <a:rPr lang="en-US" sz="2400" b="1" dirty="0">
                <a:latin typeface="Tahoma" panose="020B0604030504040204" pitchFamily="34" charset="0"/>
                <a:ea typeface="Tahoma" panose="020B0604030504040204" pitchFamily="34" charset="0"/>
                <a:cs typeface="Tahoma" panose="020B0604030504040204" pitchFamily="34" charset="0"/>
              </a:rPr>
              <a:t>Small Fruit</a:t>
            </a:r>
            <a:r>
              <a:rPr lang="en-US" sz="2400" dirty="0">
                <a:latin typeface="Tahoma" panose="020B0604030504040204" pitchFamily="34" charset="0"/>
                <a:ea typeface="Tahoma" panose="020B0604030504040204" pitchFamily="34" charset="0"/>
                <a:cs typeface="Tahoma" panose="020B0604030504040204" pitchFamily="34" charset="0"/>
              </a:rPr>
              <a:t>: Sweet 100, Juliet, Red Grape, Sun Gold, Sugar Snack, </a:t>
            </a:r>
            <a:r>
              <a:rPr lang="en-US" sz="2400" dirty="0" err="1">
                <a:latin typeface="Tahoma" panose="020B0604030504040204" pitchFamily="34" charset="0"/>
                <a:ea typeface="Tahoma" panose="020B0604030504040204" pitchFamily="34" charset="0"/>
                <a:cs typeface="Tahoma" panose="020B0604030504040204" pitchFamily="34" charset="0"/>
              </a:rPr>
              <a:t>Maskotka</a:t>
            </a:r>
            <a:r>
              <a:rPr lang="en-US" sz="2400">
                <a:latin typeface="Tahoma" panose="020B0604030504040204" pitchFamily="34" charset="0"/>
                <a:ea typeface="Tahoma" panose="020B0604030504040204" pitchFamily="34" charset="0"/>
                <a:cs typeface="Tahoma" panose="020B0604030504040204" pitchFamily="34" charset="0"/>
              </a:rPr>
              <a:t>, Sweet </a:t>
            </a:r>
            <a:r>
              <a:rPr lang="en-US" sz="2400" dirty="0">
                <a:latin typeface="Tahoma" panose="020B0604030504040204" pitchFamily="34" charset="0"/>
                <a:ea typeface="Tahoma" panose="020B0604030504040204" pitchFamily="34" charset="0"/>
                <a:cs typeface="Tahoma" panose="020B0604030504040204" pitchFamily="34" charset="0"/>
              </a:rPr>
              <a:t>Baby Girl, Tumbling Tom</a:t>
            </a:r>
          </a:p>
          <a:p>
            <a:r>
              <a:rPr lang="en-US" sz="2400" b="1" dirty="0">
                <a:latin typeface="Tahoma" panose="020B0604030504040204" pitchFamily="34" charset="0"/>
                <a:ea typeface="Tahoma" panose="020B0604030504040204" pitchFamily="34" charset="0"/>
                <a:cs typeface="Tahoma" panose="020B0604030504040204" pitchFamily="34" charset="0"/>
              </a:rPr>
              <a:t>Heirloom: </a:t>
            </a:r>
            <a:r>
              <a:rPr lang="en-US" sz="2400" dirty="0">
                <a:latin typeface="Tahoma" panose="020B0604030504040204" pitchFamily="34" charset="0"/>
                <a:ea typeface="Tahoma" panose="020B0604030504040204" pitchFamily="34" charset="0"/>
                <a:cs typeface="Tahoma" panose="020B0604030504040204" pitchFamily="34" charset="0"/>
              </a:rPr>
              <a:t>Green Zebra, Cherokee Purple, Eva Purple Ball, Brandywine, Yellow Pear</a:t>
            </a:r>
          </a:p>
          <a:p>
            <a:r>
              <a:rPr lang="en-US" sz="2400" dirty="0">
                <a:latin typeface="Tahoma" panose="020B0604030504040204" pitchFamily="34" charset="0"/>
                <a:ea typeface="Tahoma" panose="020B0604030504040204" pitchFamily="34" charset="0"/>
                <a:cs typeface="Tahoma" panose="020B0604030504040204" pitchFamily="34" charset="0"/>
              </a:rPr>
              <a:t>Plant Feb–Apr or August to Sept for fall crop</a:t>
            </a:r>
          </a:p>
          <a:p>
            <a:r>
              <a:rPr lang="en-US" sz="2400" dirty="0">
                <a:latin typeface="Tahoma" panose="020B0604030504040204" pitchFamily="34" charset="0"/>
                <a:ea typeface="Tahoma" panose="020B0604030504040204" pitchFamily="34" charset="0"/>
                <a:cs typeface="Tahoma" panose="020B0604030504040204" pitchFamily="34" charset="0"/>
              </a:rPr>
              <a:t>90–110 days to harvest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652" y="3644086"/>
            <a:ext cx="1800225" cy="3200400"/>
          </a:xfrm>
          <a:prstGeom prst="rect">
            <a:avLst/>
          </a:prstGeom>
        </p:spPr>
      </p:pic>
      <p:pic>
        <p:nvPicPr>
          <p:cNvPr id="26626" name="Picture 2" descr="C:\Users\wlw\Pictures\longwood chanticleer\longwood chanticleer 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1588" y="1844678"/>
            <a:ext cx="2274863" cy="303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06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8"/>
          <p:cNvGraphicFramePr>
            <a:graphicFrameLocks noChangeAspect="1"/>
          </p:cNvGraphicFramePr>
          <p:nvPr>
            <p:extLst>
              <p:ext uri="{D42A27DB-BD31-4B8C-83A1-F6EECF244321}">
                <p14:modId xmlns:p14="http://schemas.microsoft.com/office/powerpoint/2010/main" val="13926085"/>
              </p:ext>
            </p:extLst>
          </p:nvPr>
        </p:nvGraphicFramePr>
        <p:xfrm flipH="1">
          <a:off x="2463801" y="190500"/>
          <a:ext cx="1538019" cy="1524001"/>
        </p:xfrm>
        <a:graphic>
          <a:graphicData uri="http://schemas.openxmlformats.org/presentationml/2006/ole">
            <mc:AlternateContent xmlns:mc="http://schemas.openxmlformats.org/markup-compatibility/2006">
              <mc:Choice xmlns:v="urn:schemas-microsoft-com:vml" Requires="v">
                <p:oleObj spid="_x0000_s22717" name="Clip" r:id="rId4" imgW="712080" imgH="705960" progId="">
                  <p:embed/>
                </p:oleObj>
              </mc:Choice>
              <mc:Fallback>
                <p:oleObj name="Clip" r:id="rId4" imgW="712080" imgH="70596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63801" y="190500"/>
                        <a:ext cx="1538019" cy="1524001"/>
                      </a:xfrm>
                      <a:prstGeom prst="rect">
                        <a:avLst/>
                      </a:prstGeom>
                      <a:noFill/>
                    </p:spPr>
                  </p:pic>
                </p:oleObj>
              </mc:Fallback>
            </mc:AlternateContent>
          </a:graphicData>
        </a:graphic>
      </p:graphicFrame>
      <p:pic>
        <p:nvPicPr>
          <p:cNvPr id="22580" name="Picture 52" descr="A garden's optimal orientation to the s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862989"/>
            <a:ext cx="4445000" cy="2718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E2CBD4-4577-4FE6-9A95-E31F26DC23D6}"/>
              </a:ext>
            </a:extLst>
          </p:cNvPr>
          <p:cNvSpPr>
            <a:spLocks noGrp="1"/>
          </p:cNvSpPr>
          <p:nvPr>
            <p:ph type="title"/>
          </p:nvPr>
        </p:nvSpPr>
        <p:spPr/>
        <p:txBody>
          <a:bodyPr/>
          <a:lstStyle/>
          <a:p>
            <a:pPr algn="ctr"/>
            <a:r>
              <a:rPr lang="en-US" b="1" dirty="0"/>
              <a:t>Site Selection</a:t>
            </a:r>
          </a:p>
        </p:txBody>
      </p:sp>
      <p:sp>
        <p:nvSpPr>
          <p:cNvPr id="3" name="Content Placeholder 2">
            <a:extLst>
              <a:ext uri="{FF2B5EF4-FFF2-40B4-BE49-F238E27FC236}">
                <a16:creationId xmlns:a16="http://schemas.microsoft.com/office/drawing/2014/main" id="{061D3587-5E8E-4D10-BD36-0DCC257B62B4}"/>
              </a:ext>
            </a:extLst>
          </p:cNvPr>
          <p:cNvSpPr>
            <a:spLocks noGrp="1"/>
          </p:cNvSpPr>
          <p:nvPr>
            <p:ph idx="1"/>
          </p:nvPr>
        </p:nvSpPr>
        <p:spPr/>
        <p:txBody>
          <a:bodyPr/>
          <a:lstStyle/>
          <a:p>
            <a:pPr marL="365760" indent="-256032">
              <a:buFont typeface="Wingdings 3"/>
              <a:buChar char=""/>
              <a:defRPr/>
            </a:pPr>
            <a:r>
              <a:rPr lang="en-US" dirty="0">
                <a:latin typeface="Tahoma" pitchFamily="34" charset="0"/>
                <a:ea typeface="Tahoma" pitchFamily="34" charset="0"/>
                <a:cs typeface="Tahoma" pitchFamily="34" charset="0"/>
              </a:rPr>
              <a:t>Full sun (&gt; 5-6 hours/day)</a:t>
            </a:r>
          </a:p>
          <a:p>
            <a:pPr marL="365760" indent="-256032">
              <a:buFont typeface="Wingdings 3"/>
              <a:buChar char=""/>
              <a:defRPr/>
            </a:pPr>
            <a:r>
              <a:rPr lang="en-US" dirty="0">
                <a:latin typeface="Tahoma" pitchFamily="34" charset="0"/>
                <a:ea typeface="Tahoma" pitchFamily="34" charset="0"/>
                <a:cs typeface="Tahoma" pitchFamily="34" charset="0"/>
              </a:rPr>
              <a:t>Near house &amp; water source</a:t>
            </a:r>
          </a:p>
          <a:p>
            <a:pPr marL="365760" indent="-256032">
              <a:buFont typeface="Wingdings 3"/>
              <a:buChar char=""/>
              <a:defRPr/>
            </a:pPr>
            <a:r>
              <a:rPr lang="en-US" dirty="0">
                <a:latin typeface="Tahoma" pitchFamily="34" charset="0"/>
                <a:ea typeface="Tahoma" pitchFamily="34" charset="0"/>
                <a:cs typeface="Tahoma" pitchFamily="34" charset="0"/>
              </a:rPr>
              <a:t>Away from competing tree roots</a:t>
            </a:r>
          </a:p>
          <a:p>
            <a:pPr marL="365760" indent="-256032">
              <a:buFont typeface="Wingdings 3"/>
              <a:buChar char=""/>
              <a:defRPr/>
            </a:pPr>
            <a:r>
              <a:rPr lang="en-US" dirty="0">
                <a:latin typeface="Tahoma" pitchFamily="34" charset="0"/>
                <a:ea typeface="Tahoma" pitchFamily="34" charset="0"/>
                <a:cs typeface="Tahoma" pitchFamily="34" charset="0"/>
              </a:rPr>
              <a:t>Well-drained soils</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E334-5DC8-4544-9D2C-D5012E5469C5}"/>
              </a:ext>
            </a:extLst>
          </p:cNvPr>
          <p:cNvSpPr>
            <a:spLocks noGrp="1"/>
          </p:cNvSpPr>
          <p:nvPr>
            <p:ph type="title"/>
          </p:nvPr>
        </p:nvSpPr>
        <p:spPr/>
        <p:txBody>
          <a:bodyPr/>
          <a:lstStyle/>
          <a:p>
            <a:r>
              <a:rPr lang="en-US" dirty="0"/>
              <a:t>Malabar Spinach</a:t>
            </a:r>
          </a:p>
        </p:txBody>
      </p:sp>
      <p:sp>
        <p:nvSpPr>
          <p:cNvPr id="3" name="Content Placeholder 2">
            <a:extLst>
              <a:ext uri="{FF2B5EF4-FFF2-40B4-BE49-F238E27FC236}">
                <a16:creationId xmlns:a16="http://schemas.microsoft.com/office/drawing/2014/main" id="{FBE90025-BE23-46E8-B67E-416C32CDD2DD}"/>
              </a:ext>
            </a:extLst>
          </p:cNvPr>
          <p:cNvSpPr>
            <a:spLocks noGrp="1"/>
          </p:cNvSpPr>
          <p:nvPr>
            <p:ph sz="half" idx="1"/>
          </p:nvPr>
        </p:nvSpPr>
        <p:spPr/>
        <p:txBody>
          <a:bodyPr>
            <a:normAutofit/>
          </a:bodyPr>
          <a:lstStyle/>
          <a:p>
            <a:r>
              <a:rPr lang="en-US" dirty="0"/>
              <a:t>Originated in India</a:t>
            </a:r>
          </a:p>
          <a:p>
            <a:r>
              <a:rPr lang="en-US" dirty="0"/>
              <a:t>Flourishes in hot climates</a:t>
            </a:r>
          </a:p>
          <a:p>
            <a:r>
              <a:rPr lang="en-US" dirty="0"/>
              <a:t>Not a real spinach but can be treated as such</a:t>
            </a:r>
          </a:p>
          <a:p>
            <a:r>
              <a:rPr lang="en-US" dirty="0"/>
              <a:t>Needs structure to climb</a:t>
            </a:r>
          </a:p>
          <a:p>
            <a:r>
              <a:rPr lang="en-US" dirty="0"/>
              <a:t>Seeds readily</a:t>
            </a:r>
          </a:p>
        </p:txBody>
      </p:sp>
      <p:pic>
        <p:nvPicPr>
          <p:cNvPr id="9" name="Content Placeholder 8" descr="A tree in a garden&#10;&#10;Description automatically generated">
            <a:extLst>
              <a:ext uri="{FF2B5EF4-FFF2-40B4-BE49-F238E27FC236}">
                <a16:creationId xmlns:a16="http://schemas.microsoft.com/office/drawing/2014/main" id="{BC0C00E4-FB07-450C-9C4B-FCC72417B19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00800" y="1825624"/>
            <a:ext cx="3145896" cy="4575177"/>
          </a:xfrm>
        </p:spPr>
      </p:pic>
    </p:spTree>
    <p:extLst>
      <p:ext uri="{BB962C8B-B14F-4D97-AF65-F5344CB8AC3E}">
        <p14:creationId xmlns:p14="http://schemas.microsoft.com/office/powerpoint/2010/main" val="4132518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normAutofit/>
          </a:bodyPr>
          <a:lstStyle/>
          <a:p>
            <a:pPr algn="ctr">
              <a:defRPr/>
            </a:pPr>
            <a:r>
              <a:rPr lang="en-US"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Cool Season</a:t>
            </a:r>
            <a:r>
              <a:rPr lang="en-US" b="1" dirty="0">
                <a:effectLst>
                  <a:outerShdw blurRad="38100" dist="38100" dir="2700000" algn="tl" rotWithShape="0">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Vegetables</a:t>
            </a:r>
          </a:p>
        </p:txBody>
      </p:sp>
      <p:sp>
        <p:nvSpPr>
          <p:cNvPr id="111619" name="Rectangle 4"/>
          <p:cNvSpPr>
            <a:spLocks noGrp="1" noChangeArrowheads="1"/>
          </p:cNvSpPr>
          <p:nvPr>
            <p:ph sz="half" idx="1"/>
          </p:nvPr>
        </p:nvSpPr>
        <p:spPr>
          <a:xfrm>
            <a:off x="1828800" y="1885712"/>
            <a:ext cx="4724400" cy="4972288"/>
          </a:xfrm>
        </p:spPr>
        <p:txBody>
          <a:bodyPr>
            <a:normAutofit fontScale="92500" lnSpcReduction="10000"/>
          </a:bodyPr>
          <a:lstStyle/>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Beets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(Sept–Mar)</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*Broccoli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(Aug–Feb)</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Cabbage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(Sept–Feb)</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*Carrots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(Sept–Mar)</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Cauliflower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(Aug–Oct) or (Jan–Feb)</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Chinese Cabbage (Pak Choi)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(Oct–Feb) </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Collards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(Aug–Nov)  </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Turnips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(Jan–Apr) or (Aug–Oct) </a:t>
            </a:r>
          </a:p>
        </p:txBody>
      </p:sp>
      <p:sp>
        <p:nvSpPr>
          <p:cNvPr id="111620" name="Rectangle 5"/>
          <p:cNvSpPr>
            <a:spLocks noGrp="1" noChangeArrowheads="1"/>
          </p:cNvSpPr>
          <p:nvPr>
            <p:ph sz="half" idx="2"/>
          </p:nvPr>
        </p:nvSpPr>
        <p:spPr>
          <a:xfrm>
            <a:off x="6324600" y="1885712"/>
            <a:ext cx="4267200" cy="4972288"/>
          </a:xfrm>
        </p:spPr>
        <p:txBody>
          <a:bodyPr>
            <a:normAutofit fontScale="92500" lnSpcReduction="10000"/>
          </a:bodyPr>
          <a:lstStyle/>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*Lettuce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(Sept–Nov) &amp; (Mar–May)</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*Mustard greens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(Sept–May)</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Arugula/Mesclun</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Onion bulb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(Sept–Dec)</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Onion multi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(Aug–Mar)</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*Pea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(Jan–Mar) (Oct-Nov)</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*Potatoes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(Jan–Mar, Sept-Oct)</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*Spinach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(Oct–Nov)</a:t>
            </a:r>
          </a:p>
          <a:p>
            <a:pPr>
              <a:lnSpc>
                <a:spcPct val="80000"/>
              </a:lnSpc>
            </a:pPr>
            <a:r>
              <a:rPr lang="en-US" sz="2200" dirty="0">
                <a:latin typeface="Tahoma" panose="020B0604030504040204" pitchFamily="34" charset="0"/>
                <a:ea typeface="Tahoma" panose="020B0604030504040204" pitchFamily="34" charset="0"/>
                <a:cs typeface="Tahoma" panose="020B0604030504040204" pitchFamily="34" charset="0"/>
              </a:rPr>
              <a:t>Strawberry </a:t>
            </a:r>
          </a:p>
          <a:p>
            <a:pPr marL="0" indent="0">
              <a:lnSpc>
                <a:spcPct val="80000"/>
              </a:lnSpc>
              <a:buNone/>
            </a:pPr>
            <a:r>
              <a:rPr lang="en-US" sz="2200" dirty="0">
                <a:latin typeface="Tahoma" panose="020B0604030504040204" pitchFamily="34" charset="0"/>
                <a:ea typeface="Tahoma" panose="020B0604030504040204" pitchFamily="34" charset="0"/>
                <a:cs typeface="Tahoma" panose="020B0604030504040204" pitchFamily="34" charset="0"/>
              </a:rPr>
              <a:t>	(Oct–Nov)</a:t>
            </a:r>
          </a:p>
          <a:p>
            <a:pPr>
              <a:lnSpc>
                <a:spcPct val="80000"/>
              </a:lnSpc>
            </a:pPr>
            <a:endParaRPr lang="en-US" sz="2400" dirty="0">
              <a:solidFill>
                <a:schemeClr val="bg1"/>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Broccoli</a:t>
            </a:r>
          </a:p>
        </p:txBody>
      </p:sp>
      <p:sp>
        <p:nvSpPr>
          <p:cNvPr id="2" name="Content Placeholder 1"/>
          <p:cNvSpPr>
            <a:spLocks noGrp="1"/>
          </p:cNvSpPr>
          <p:nvPr>
            <p:ph sz="half" idx="1"/>
          </p:nvPr>
        </p:nvSpPr>
        <p:spPr>
          <a:xfrm>
            <a:off x="1966414" y="1981200"/>
            <a:ext cx="8229599" cy="3962400"/>
          </a:xfrm>
        </p:spPr>
        <p:txBody>
          <a:bodyPr>
            <a:normAutofit/>
          </a:bodyPr>
          <a:lstStyle/>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Early Green, Early Dividend, Green Sprouting/Calabrese, Waltham, Packman, De </a:t>
            </a:r>
            <a:r>
              <a:rPr lang="en-US" dirty="0" err="1">
                <a:latin typeface="Tahoma" panose="020B0604030504040204" pitchFamily="34" charset="0"/>
                <a:ea typeface="Tahoma" panose="020B0604030504040204" pitchFamily="34" charset="0"/>
                <a:cs typeface="Tahoma" panose="020B0604030504040204" pitchFamily="34" charset="0"/>
              </a:rPr>
              <a:t>Cicco</a:t>
            </a: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Broccoli </a:t>
            </a:r>
            <a:r>
              <a:rPr lang="en-US" sz="2400" dirty="0" err="1">
                <a:latin typeface="Tahoma" panose="020B0604030504040204" pitchFamily="34" charset="0"/>
                <a:ea typeface="Tahoma" panose="020B0604030504040204" pitchFamily="34" charset="0"/>
                <a:cs typeface="Tahoma" panose="020B0604030504040204" pitchFamily="34" charset="0"/>
              </a:rPr>
              <a:t>Raab</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Rapini</a:t>
            </a:r>
            <a:r>
              <a:rPr lang="en-US" sz="2400" dirty="0">
                <a:latin typeface="Tahoma" pitchFamily="34" charset="0"/>
                <a:ea typeface="Tahoma" pitchFamily="34" charset="0"/>
                <a:cs typeface="Tahoma" pitchFamily="34" charset="0"/>
              </a:rPr>
              <a:t>)</a:t>
            </a:r>
          </a:p>
          <a:p>
            <a:pPr>
              <a:lnSpc>
                <a:spcPct val="80000"/>
              </a:lnSpc>
            </a:pPr>
            <a:r>
              <a:rPr lang="en-US" sz="2400" dirty="0">
                <a:latin typeface="Tahoma" pitchFamily="34" charset="0"/>
                <a:ea typeface="Tahoma" pitchFamily="34" charset="0"/>
                <a:cs typeface="Tahoma" pitchFamily="34" charset="0"/>
              </a:rPr>
              <a:t>Plant in Aug–Feb</a:t>
            </a:r>
          </a:p>
          <a:p>
            <a:pPr>
              <a:lnSpc>
                <a:spcPct val="80000"/>
              </a:lnSpc>
            </a:pPr>
            <a:r>
              <a:rPr lang="en-US" sz="2400" dirty="0">
                <a:latin typeface="Tahoma" pitchFamily="34" charset="0"/>
                <a:ea typeface="Tahoma" pitchFamily="34" charset="0"/>
                <a:cs typeface="Tahoma" pitchFamily="34" charset="0"/>
              </a:rPr>
              <a:t>Seeds or transplants</a:t>
            </a:r>
          </a:p>
          <a:p>
            <a:pPr>
              <a:lnSpc>
                <a:spcPct val="80000"/>
              </a:lnSpc>
            </a:pPr>
            <a:r>
              <a:rPr lang="en-US" sz="2400" dirty="0">
                <a:latin typeface="Tahoma" pitchFamily="34" charset="0"/>
                <a:ea typeface="Tahoma" pitchFamily="34" charset="0"/>
                <a:cs typeface="Tahoma" pitchFamily="34" charset="0"/>
              </a:rPr>
              <a:t>75–90 days to harvest</a:t>
            </a:r>
          </a:p>
          <a:p>
            <a:pPr marL="109537" indent="0">
              <a:lnSpc>
                <a:spcPct val="80000"/>
              </a:lnSpc>
              <a:buNone/>
            </a:pPr>
            <a:endParaRPr lang="en-US" dirty="0">
              <a:solidFill>
                <a:schemeClr val="bg1"/>
              </a:solidFill>
              <a:latin typeface="Tahoma" pitchFamily="34" charset="0"/>
              <a:ea typeface="Tahoma" pitchFamily="34" charset="0"/>
              <a:cs typeface="Tahoma" pitchFamily="34" charset="0"/>
            </a:endParaRPr>
          </a:p>
          <a:p>
            <a:pPr marL="109537" indent="0">
              <a:buNone/>
            </a:pPr>
            <a:endParaRPr lang="en-US" dirty="0">
              <a:solidFill>
                <a:schemeClr val="bg1"/>
              </a:solidFill>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230563"/>
            <a:ext cx="4165600" cy="3124200"/>
          </a:xfrm>
          <a:prstGeom prst="rect">
            <a:avLst/>
          </a:prstGeom>
        </p:spPr>
      </p:pic>
    </p:spTree>
    <p:extLst>
      <p:ext uri="{BB962C8B-B14F-4D97-AF65-F5344CB8AC3E}">
        <p14:creationId xmlns:p14="http://schemas.microsoft.com/office/powerpoint/2010/main" val="3417536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Carrots</a:t>
            </a:r>
          </a:p>
        </p:txBody>
      </p:sp>
      <p:sp>
        <p:nvSpPr>
          <p:cNvPr id="2" name="Content Placeholder 1"/>
          <p:cNvSpPr>
            <a:spLocks noGrp="1"/>
          </p:cNvSpPr>
          <p:nvPr>
            <p:ph sz="half" idx="1"/>
          </p:nvPr>
        </p:nvSpPr>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Imperator, Nantes,  </a:t>
            </a:r>
            <a:r>
              <a:rPr lang="en-US" dirty="0" err="1">
                <a:latin typeface="Tahoma" panose="020B0604030504040204" pitchFamily="34" charset="0"/>
                <a:ea typeface="Tahoma" panose="020B0604030504040204" pitchFamily="34" charset="0"/>
                <a:cs typeface="Tahoma" panose="020B0604030504040204" pitchFamily="34" charset="0"/>
              </a:rPr>
              <a:t>Chantenay</a:t>
            </a:r>
            <a:r>
              <a:rPr lang="en-US" dirty="0">
                <a:latin typeface="Tahoma" panose="020B0604030504040204" pitchFamily="34" charset="0"/>
                <a:ea typeface="Tahoma" panose="020B0604030504040204" pitchFamily="34" charset="0"/>
                <a:cs typeface="Tahoma" panose="020B0604030504040204" pitchFamily="34" charset="0"/>
              </a:rPr>
              <a:t>,</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   Rainbow blend</a:t>
            </a:r>
          </a:p>
          <a:p>
            <a:r>
              <a:rPr lang="en-US" dirty="0">
                <a:latin typeface="Tahoma" panose="020B0604030504040204" pitchFamily="34" charset="0"/>
                <a:ea typeface="Tahoma" panose="020B0604030504040204" pitchFamily="34" charset="0"/>
                <a:cs typeface="Tahoma" panose="020B0604030504040204" pitchFamily="34" charset="0"/>
              </a:rPr>
              <a:t>Plant Sept–Mar</a:t>
            </a:r>
          </a:p>
          <a:p>
            <a:r>
              <a:rPr lang="en-US" dirty="0">
                <a:latin typeface="Tahoma" panose="020B0604030504040204" pitchFamily="34" charset="0"/>
                <a:ea typeface="Tahoma" panose="020B0604030504040204" pitchFamily="34" charset="0"/>
                <a:cs typeface="Tahoma" panose="020B0604030504040204" pitchFamily="34" charset="0"/>
              </a:rPr>
              <a:t>Seeds work best </a:t>
            </a:r>
          </a:p>
          <a:p>
            <a:r>
              <a:rPr lang="en-US" dirty="0">
                <a:latin typeface="Tahoma" panose="020B0604030504040204" pitchFamily="34" charset="0"/>
                <a:ea typeface="Tahoma" panose="020B0604030504040204" pitchFamily="34" charset="0"/>
                <a:cs typeface="Tahoma" panose="020B0604030504040204" pitchFamily="34" charset="0"/>
              </a:rPr>
              <a:t>Very small-care in thinning-use fine scissors</a:t>
            </a:r>
          </a:p>
          <a:p>
            <a:r>
              <a:rPr lang="en-US" dirty="0">
                <a:latin typeface="Tahoma" panose="020B0604030504040204" pitchFamily="34" charset="0"/>
                <a:ea typeface="Tahoma" panose="020B0604030504040204" pitchFamily="34" charset="0"/>
                <a:cs typeface="Tahoma" panose="020B0604030504040204" pitchFamily="34" charset="0"/>
              </a:rPr>
              <a:t>Can take up to 80 days to harvest </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http://cdn3.volusion.com/xrxww.pdrth/v/vspfiles/photos/208-2.jpg?13921138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794"/>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335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412"/>
            <a:ext cx="8229600" cy="1143000"/>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Lettuce</a:t>
            </a:r>
          </a:p>
        </p:txBody>
      </p:sp>
      <p:sp>
        <p:nvSpPr>
          <p:cNvPr id="2" name="Content Placeholder 1"/>
          <p:cNvSpPr>
            <a:spLocks noGrp="1"/>
          </p:cNvSpPr>
          <p:nvPr>
            <p:ph sz="half" idx="1"/>
          </p:nvPr>
        </p:nvSpPr>
        <p:spPr>
          <a:xfrm>
            <a:off x="1904999" y="1779898"/>
            <a:ext cx="4876800" cy="4525963"/>
          </a:xfrm>
        </p:spPr>
        <p:txBody>
          <a:bodyPr>
            <a:normAutofit lnSpcReduction="10000"/>
          </a:bodyPr>
          <a:lstStyle/>
          <a:p>
            <a:r>
              <a:rPr lang="en-US" sz="2400" b="1" dirty="0" err="1">
                <a:latin typeface="Tahoma" panose="020B0604030504040204" pitchFamily="34" charset="0"/>
                <a:ea typeface="Tahoma" panose="020B0604030504040204" pitchFamily="34" charset="0"/>
                <a:cs typeface="Tahoma" panose="020B0604030504040204" pitchFamily="34" charset="0"/>
              </a:rPr>
              <a:t>Crisphead</a:t>
            </a:r>
            <a:r>
              <a:rPr lang="en-US" sz="2400" dirty="0">
                <a:latin typeface="Tahoma" panose="020B0604030504040204" pitchFamily="34" charset="0"/>
                <a:ea typeface="Tahoma" panose="020B0604030504040204" pitchFamily="34" charset="0"/>
                <a:cs typeface="Tahoma" panose="020B0604030504040204" pitchFamily="34" charset="0"/>
              </a:rPr>
              <a:t>: Great Lakes </a:t>
            </a:r>
          </a:p>
          <a:p>
            <a:r>
              <a:rPr lang="en-US" sz="2400" b="1" dirty="0" err="1">
                <a:latin typeface="Tahoma" panose="020B0604030504040204" pitchFamily="34" charset="0"/>
                <a:ea typeface="Tahoma" panose="020B0604030504040204" pitchFamily="34" charset="0"/>
                <a:cs typeface="Tahoma" panose="020B0604030504040204" pitchFamily="34" charset="0"/>
              </a:rPr>
              <a:t>Butterhead</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Ermosa</a:t>
            </a:r>
            <a:r>
              <a:rPr lang="en-US" sz="2400" dirty="0">
                <a:latin typeface="Tahoma" panose="020B0604030504040204" pitchFamily="34" charset="0"/>
                <a:ea typeface="Tahoma" panose="020B0604030504040204" pitchFamily="34" charset="0"/>
                <a:cs typeface="Tahoma" panose="020B0604030504040204" pitchFamily="34" charset="0"/>
              </a:rPr>
              <a:t>, Bibb, Tom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Thumb, </a:t>
            </a:r>
            <a:r>
              <a:rPr lang="en-US" sz="2400" dirty="0" err="1">
                <a:latin typeface="Tahoma" panose="020B0604030504040204" pitchFamily="34" charset="0"/>
                <a:ea typeface="Tahoma" panose="020B0604030504040204" pitchFamily="34" charset="0"/>
                <a:cs typeface="Tahoma" panose="020B0604030504040204" pitchFamily="34" charset="0"/>
              </a:rPr>
              <a:t>Buttercrunch</a:t>
            </a:r>
            <a:r>
              <a:rPr lang="en-US" sz="2400" dirty="0">
                <a:latin typeface="Tahoma" panose="020B0604030504040204" pitchFamily="34" charset="0"/>
                <a:ea typeface="Tahoma" panose="020B0604030504040204" pitchFamily="34" charset="0"/>
                <a:cs typeface="Tahoma" panose="020B0604030504040204" pitchFamily="34" charset="0"/>
              </a:rPr>
              <a:t>, </a:t>
            </a:r>
          </a:p>
          <a:p>
            <a:r>
              <a:rPr lang="en-US" sz="2400" b="1" dirty="0">
                <a:latin typeface="Tahoma" panose="020B0604030504040204" pitchFamily="34" charset="0"/>
                <a:ea typeface="Tahoma" panose="020B0604030504040204" pitchFamily="34" charset="0"/>
                <a:cs typeface="Tahoma" panose="020B0604030504040204" pitchFamily="34" charset="0"/>
              </a:rPr>
              <a:t>Loose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Leaf</a:t>
            </a:r>
            <a:r>
              <a:rPr lang="en-US" sz="2400" dirty="0">
                <a:latin typeface="Tahoma" panose="020B0604030504040204" pitchFamily="34" charset="0"/>
                <a:ea typeface="Tahoma" panose="020B0604030504040204" pitchFamily="34" charset="0"/>
                <a:cs typeface="Tahoma" panose="020B0604030504040204" pitchFamily="34" charset="0"/>
              </a:rPr>
              <a:t>: Simpson types, Salad Bowl, Red Sails, New Red Fire </a:t>
            </a:r>
          </a:p>
          <a:p>
            <a:r>
              <a:rPr lang="en-US" sz="2400" b="1" dirty="0">
                <a:latin typeface="Tahoma" panose="020B0604030504040204" pitchFamily="34" charset="0"/>
                <a:ea typeface="Tahoma" panose="020B0604030504040204" pitchFamily="34" charset="0"/>
                <a:cs typeface="Tahoma" panose="020B0604030504040204" pitchFamily="34" charset="0"/>
              </a:rPr>
              <a:t>Oak Leaf</a:t>
            </a:r>
            <a:r>
              <a:rPr lang="en-US" sz="2400" dirty="0">
                <a:latin typeface="Tahoma" panose="020B0604030504040204" pitchFamily="34" charset="0"/>
                <a:ea typeface="Tahoma" panose="020B0604030504040204" pitchFamily="34" charset="0"/>
                <a:cs typeface="Tahoma" panose="020B0604030504040204" pitchFamily="34" charset="0"/>
              </a:rPr>
              <a:t>: Salad Bowl, Royal Oak </a:t>
            </a:r>
          </a:p>
          <a:p>
            <a:r>
              <a:rPr lang="en-US" sz="2400" b="1" dirty="0">
                <a:latin typeface="Tahoma" panose="020B0604030504040204" pitchFamily="34" charset="0"/>
                <a:ea typeface="Tahoma" panose="020B0604030504040204" pitchFamily="34" charset="0"/>
                <a:cs typeface="Tahoma" panose="020B0604030504040204" pitchFamily="34" charset="0"/>
              </a:rPr>
              <a:t>Romaine</a:t>
            </a:r>
            <a:r>
              <a:rPr lang="en-US" sz="2400" dirty="0">
                <a:latin typeface="Tahoma" panose="020B0604030504040204" pitchFamily="34" charset="0"/>
                <a:ea typeface="Tahoma" panose="020B0604030504040204" pitchFamily="34" charset="0"/>
                <a:cs typeface="Tahoma" panose="020B0604030504040204" pitchFamily="34" charset="0"/>
              </a:rPr>
              <a:t>: Parris Island   </a:t>
            </a:r>
            <a:r>
              <a:rPr lang="en-US" sz="2400" dirty="0" err="1">
                <a:latin typeface="Tahoma" panose="020B0604030504040204" pitchFamily="34" charset="0"/>
                <a:ea typeface="Tahoma" panose="020B0604030504040204" pitchFamily="34" charset="0"/>
                <a:cs typeface="Tahoma" panose="020B0604030504040204" pitchFamily="34" charset="0"/>
              </a:rPr>
              <a:t>Outredgeous</a:t>
            </a:r>
            <a:r>
              <a:rPr lang="en-US" sz="2400" dirty="0">
                <a:latin typeface="Tahoma" panose="020B0604030504040204" pitchFamily="34" charset="0"/>
                <a:ea typeface="Tahoma" panose="020B0604030504040204" pitchFamily="34" charset="0"/>
                <a:cs typeface="Tahoma" panose="020B0604030504040204" pitchFamily="34" charset="0"/>
              </a:rPr>
              <a:t>, Green Towers</a:t>
            </a:r>
          </a:p>
          <a:p>
            <a:r>
              <a:rPr lang="en-US" sz="2400" dirty="0">
                <a:latin typeface="Tahoma" panose="020B0604030504040204" pitchFamily="34" charset="0"/>
                <a:ea typeface="Tahoma" panose="020B0604030504040204" pitchFamily="34" charset="0"/>
                <a:cs typeface="Tahoma" panose="020B0604030504040204" pitchFamily="34" charset="0"/>
              </a:rPr>
              <a:t>Plant in Sept-Oct and Feb-Mar </a:t>
            </a:r>
          </a:p>
          <a:p>
            <a:r>
              <a:rPr lang="en-US" sz="2400" dirty="0">
                <a:latin typeface="Tahoma" panose="020B0604030504040204" pitchFamily="34" charset="0"/>
                <a:ea typeface="Tahoma" panose="020B0604030504040204" pitchFamily="34" charset="0"/>
                <a:cs typeface="Tahoma" panose="020B0604030504040204" pitchFamily="34" charset="0"/>
              </a:rPr>
              <a:t>50-90 days to harvest</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697" y="3869316"/>
            <a:ext cx="2616421" cy="196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descr="https://www.geneticseed.com/productimages/buttercrun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1" y="1787859"/>
            <a:ext cx="2388703" cy="19628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1" y="5029200"/>
            <a:ext cx="2538191" cy="1644596"/>
          </a:xfrm>
          <a:prstGeom prst="rect">
            <a:avLst/>
          </a:prstGeom>
        </p:spPr>
      </p:pic>
    </p:spTree>
    <p:extLst>
      <p:ext uri="{BB962C8B-B14F-4D97-AF65-F5344CB8AC3E}">
        <p14:creationId xmlns:p14="http://schemas.microsoft.com/office/powerpoint/2010/main" val="2970634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Mustard</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sz="half" idx="1"/>
          </p:nvPr>
        </p:nvSpPr>
        <p:spPr>
          <a:xfrm>
            <a:off x="1927860" y="2025555"/>
            <a:ext cx="4038600" cy="4525963"/>
          </a:xfrm>
        </p:spPr>
        <p:txBody>
          <a:bodyPr>
            <a:normAutofit fontScale="92500" lnSpcReduction="10000"/>
          </a:bodyPr>
          <a:lstStyle/>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Southern Giant Curled, Florida Broad Leaf, </a:t>
            </a:r>
            <a:r>
              <a:rPr lang="en-US" dirty="0" err="1">
                <a:latin typeface="Tahoma" panose="020B0604030504040204" pitchFamily="34" charset="0"/>
                <a:ea typeface="Tahoma" panose="020B0604030504040204" pitchFamily="34" charset="0"/>
                <a:cs typeface="Tahoma" panose="020B0604030504040204" pitchFamily="34" charset="0"/>
              </a:rPr>
              <a:t>Tendergreen</a:t>
            </a:r>
            <a:r>
              <a:rPr lang="en-US" dirty="0">
                <a:latin typeface="Tahoma" panose="020B0604030504040204" pitchFamily="34" charset="0"/>
                <a:ea typeface="Tahoma" panose="020B0604030504040204" pitchFamily="34" charset="0"/>
                <a:cs typeface="Tahoma" panose="020B0604030504040204" pitchFamily="34" charset="0"/>
              </a:rPr>
              <a:t>, Giant Red, Green Wave, </a:t>
            </a:r>
            <a:r>
              <a:rPr lang="en-US" dirty="0" err="1">
                <a:latin typeface="Tahoma" panose="020B0604030504040204" pitchFamily="34" charset="0"/>
                <a:ea typeface="Tahoma" panose="020B0604030504040204" pitchFamily="34" charset="0"/>
                <a:cs typeface="Tahoma" panose="020B0604030504040204" pitchFamily="34" charset="0"/>
              </a:rPr>
              <a:t>Mizuna</a:t>
            </a: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Arugula or Rocket</a:t>
            </a:r>
          </a:p>
          <a:p>
            <a:pPr>
              <a:lnSpc>
                <a:spcPct val="80000"/>
              </a:lnSpc>
            </a:pPr>
            <a:r>
              <a:rPr lang="en-US" dirty="0" err="1">
                <a:latin typeface="Tahoma" panose="020B0604030504040204" pitchFamily="34" charset="0"/>
                <a:ea typeface="Tahoma" panose="020B0604030504040204" pitchFamily="34" charset="0"/>
                <a:cs typeface="Tahoma" panose="020B0604030504040204" pitchFamily="34" charset="0"/>
              </a:rPr>
              <a:t>Mesclun</a:t>
            </a: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Plant Sept-May</a:t>
            </a: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40-60 days to harvest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http://www.burpee.com/images/product/prod000887/prod000887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0"/>
            <a:ext cx="2514600" cy="2967540"/>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http://www.cherrygal.com/images/MizunaMust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884517"/>
            <a:ext cx="245364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85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Onions</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sz="half" idx="1"/>
          </p:nvPr>
        </p:nvSpPr>
        <p:spPr>
          <a:xfrm>
            <a:off x="1981200" y="1909750"/>
            <a:ext cx="4114800" cy="4948251"/>
          </a:xfrm>
        </p:spPr>
        <p:txBody>
          <a:bodyPr>
            <a:normAutofit fontScale="77500" lnSpcReduction="20000"/>
          </a:bodyPr>
          <a:lstStyle/>
          <a:p>
            <a:pPr>
              <a:lnSpc>
                <a:spcPct val="120000"/>
              </a:lnSpc>
            </a:pPr>
            <a:r>
              <a:rPr lang="en-US" dirty="0">
                <a:latin typeface="Tahoma" panose="020B0604030504040204" pitchFamily="34" charset="0"/>
                <a:ea typeface="Tahoma" panose="020B0604030504040204" pitchFamily="34" charset="0"/>
                <a:cs typeface="Tahoma" panose="020B0604030504040204" pitchFamily="34" charset="0"/>
              </a:rPr>
              <a:t>Onion Bulb </a:t>
            </a:r>
          </a:p>
          <a:p>
            <a:pPr lvl="1">
              <a:lnSpc>
                <a:spcPct val="120000"/>
              </a:lnSpc>
            </a:pPr>
            <a:r>
              <a:rPr lang="en-US" dirty="0">
                <a:latin typeface="Tahoma" panose="020B0604030504040204" pitchFamily="34" charset="0"/>
                <a:ea typeface="Tahoma" panose="020B0604030504040204" pitchFamily="34" charset="0"/>
                <a:cs typeface="Tahoma" panose="020B0604030504040204" pitchFamily="34" charset="0"/>
              </a:rPr>
              <a:t>Usually bought as “sets” or small plants</a:t>
            </a:r>
          </a:p>
          <a:p>
            <a:pPr lvl="1">
              <a:lnSpc>
                <a:spcPct val="120000"/>
              </a:lnSpc>
            </a:pPr>
            <a:r>
              <a:rPr lang="en-US" dirty="0" err="1">
                <a:latin typeface="Tahoma" panose="020B0604030504040204" pitchFamily="34" charset="0"/>
                <a:ea typeface="Tahoma" panose="020B0604030504040204" pitchFamily="34" charset="0"/>
                <a:cs typeface="Tahoma" panose="020B0604030504040204" pitchFamily="34" charset="0"/>
              </a:rPr>
              <a:t>Granex</a:t>
            </a:r>
            <a:r>
              <a:rPr lang="en-US" dirty="0">
                <a:latin typeface="Tahoma" panose="020B0604030504040204" pitchFamily="34" charset="0"/>
                <a:ea typeface="Tahoma" panose="020B0604030504040204" pitchFamily="34" charset="0"/>
                <a:cs typeface="Tahoma" panose="020B0604030504040204" pitchFamily="34" charset="0"/>
              </a:rPr>
              <a:t> (yellow) </a:t>
            </a:r>
          </a:p>
          <a:p>
            <a:pPr lvl="1">
              <a:lnSpc>
                <a:spcPct val="120000"/>
              </a:lnSpc>
            </a:pPr>
            <a:r>
              <a:rPr lang="en-US" dirty="0">
                <a:latin typeface="Tahoma" panose="020B0604030504040204" pitchFamily="34" charset="0"/>
                <a:ea typeface="Tahoma" panose="020B0604030504040204" pitchFamily="34" charset="0"/>
                <a:cs typeface="Tahoma" panose="020B0604030504040204" pitchFamily="34" charset="0"/>
              </a:rPr>
              <a:t>Sept–Dec </a:t>
            </a:r>
          </a:p>
          <a:p>
            <a:pPr lvl="1">
              <a:lnSpc>
                <a:spcPct val="120000"/>
              </a:lnSpc>
            </a:pPr>
            <a:r>
              <a:rPr lang="en-US" dirty="0">
                <a:latin typeface="Tahoma" panose="020B0604030504040204" pitchFamily="34" charset="0"/>
                <a:ea typeface="Tahoma" panose="020B0604030504040204" pitchFamily="34" charset="0"/>
                <a:cs typeface="Tahoma" panose="020B0604030504040204" pitchFamily="34" charset="0"/>
              </a:rPr>
              <a:t>120–160 days to harvest</a:t>
            </a:r>
          </a:p>
          <a:p>
            <a:pPr lvl="1">
              <a:lnSpc>
                <a:spcPct val="120000"/>
              </a:lnSpc>
            </a:pPr>
            <a:r>
              <a:rPr lang="en-US" dirty="0">
                <a:latin typeface="Tahoma" panose="020B0604030504040204" pitchFamily="34" charset="0"/>
                <a:ea typeface="Tahoma" panose="020B0604030504040204" pitchFamily="34" charset="0"/>
                <a:cs typeface="Tahoma" panose="020B0604030504040204" pitchFamily="34" charset="0"/>
              </a:rPr>
              <a:t>Thin and use as scallions</a:t>
            </a:r>
          </a:p>
          <a:p>
            <a:pPr>
              <a:lnSpc>
                <a:spcPct val="120000"/>
              </a:lnSpc>
            </a:pPr>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dirty="0">
                <a:latin typeface="Tahoma" pitchFamily="34" charset="0"/>
                <a:ea typeface="Tahoma" pitchFamily="34" charset="0"/>
                <a:cs typeface="Tahoma" pitchFamily="34" charset="0"/>
              </a:rPr>
              <a:t>Onion Multi </a:t>
            </a:r>
          </a:p>
          <a:p>
            <a:pPr lvl="1">
              <a:lnSpc>
                <a:spcPct val="120000"/>
              </a:lnSpc>
            </a:pPr>
            <a:r>
              <a:rPr lang="en-US" dirty="0">
                <a:latin typeface="Tahoma" panose="020B0604030504040204" pitchFamily="34" charset="0"/>
                <a:ea typeface="Tahoma" panose="020B0604030504040204" pitchFamily="34" charset="0"/>
                <a:cs typeface="Tahoma" panose="020B0604030504040204" pitchFamily="34" charset="0"/>
              </a:rPr>
              <a:t>Evergreen Bunching, White Lisbon Bunching </a:t>
            </a:r>
          </a:p>
          <a:p>
            <a:pPr lvl="1">
              <a:lnSpc>
                <a:spcPct val="120000"/>
              </a:lnSpc>
            </a:pPr>
            <a:r>
              <a:rPr lang="en-US" dirty="0">
                <a:latin typeface="Tahoma" panose="020B0604030504040204" pitchFamily="34" charset="0"/>
                <a:ea typeface="Tahoma" panose="020B0604030504040204" pitchFamily="34" charset="0"/>
                <a:cs typeface="Tahoma" panose="020B0604030504040204" pitchFamily="34" charset="0"/>
              </a:rPr>
              <a:t>50–75 days to harvest </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8" descr="http://groups.hort.oregonstate.edu/system/files/u31/AlexGreenOn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301" y="4076131"/>
            <a:ext cx="3200400" cy="23971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bonnieplants.com/products/media/catalog/product/cache/1/image/9df78eab33525d08d6e5fb8d27136e95/g/e/georgia-sweet-onion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52625"/>
            <a:ext cx="243486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6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Peas</a:t>
            </a:r>
          </a:p>
        </p:txBody>
      </p:sp>
      <p:sp>
        <p:nvSpPr>
          <p:cNvPr id="2" name="Content Placeholder 1"/>
          <p:cNvSpPr>
            <a:spLocks noGrp="1"/>
          </p:cNvSpPr>
          <p:nvPr>
            <p:ph sz="half" idx="1"/>
          </p:nvPr>
        </p:nvSpPr>
        <p:spPr>
          <a:xfrm>
            <a:off x="1981201" y="1707571"/>
            <a:ext cx="4038600" cy="4940491"/>
          </a:xfrm>
        </p:spPr>
        <p:txBody>
          <a:bodyPr/>
          <a:lstStyle/>
          <a:p>
            <a:pPr>
              <a:lnSpc>
                <a:spcPct val="80000"/>
              </a:lnSpc>
            </a:pPr>
            <a:r>
              <a:rPr lang="en-US" sz="2400" b="1" dirty="0">
                <a:latin typeface="Tahoma" panose="020B0604030504040204" pitchFamily="34" charset="0"/>
                <a:ea typeface="Tahoma" panose="020B0604030504040204" pitchFamily="34" charset="0"/>
                <a:cs typeface="Tahoma" panose="020B0604030504040204" pitchFamily="34" charset="0"/>
              </a:rPr>
              <a:t>3 types: snap, shell &amp; snow</a:t>
            </a: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Wando, Green Arrow, Sugar Snap, Oregon, </a:t>
            </a:r>
            <a:r>
              <a:rPr lang="en-US" sz="2400" dirty="0" err="1">
                <a:latin typeface="Tahoma" panose="020B0604030504040204" pitchFamily="34" charset="0"/>
                <a:ea typeface="Tahoma" panose="020B0604030504040204" pitchFamily="34" charset="0"/>
                <a:cs typeface="Tahoma" panose="020B0604030504040204" pitchFamily="34" charset="0"/>
              </a:rPr>
              <a:t>Sugarpod</a:t>
            </a:r>
            <a:r>
              <a:rPr lang="en-US" sz="2400" dirty="0">
                <a:latin typeface="Tahoma" panose="020B0604030504040204" pitchFamily="34" charset="0"/>
                <a:ea typeface="Tahoma" panose="020B0604030504040204" pitchFamily="34" charset="0"/>
                <a:cs typeface="Tahoma" panose="020B0604030504040204" pitchFamily="34" charset="0"/>
              </a:rPr>
              <a:t> II</a:t>
            </a: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Tom Thumb for containers</a:t>
            </a: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Plant Jan–Mar or Oct-Nov</a:t>
            </a: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50–70 days to harvest</a:t>
            </a: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Plant Oct for new peas at Christmas!</a:t>
            </a:r>
          </a:p>
          <a:p>
            <a:pPr>
              <a:lnSpc>
                <a:spcPct val="80000"/>
              </a:lnSpc>
            </a:pPr>
            <a:r>
              <a:rPr lang="en-US" sz="2400" dirty="0">
                <a:latin typeface="Tahoma" panose="020B0604030504040204" pitchFamily="34" charset="0"/>
                <a:ea typeface="Tahoma" panose="020B0604030504040204" pitchFamily="34" charset="0"/>
                <a:cs typeface="Tahoma" panose="020B0604030504040204" pitchFamily="34" charset="0"/>
              </a:rPr>
              <a:t>Never plant in same place in consecutive years</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http://www.burpee.com/images/product/prod000793/prod000793_lg.jpg"/>
          <p:cNvPicPr>
            <a:picLocks noChangeAspect="1" noChangeArrowheads="1"/>
          </p:cNvPicPr>
          <p:nvPr/>
        </p:nvPicPr>
        <p:blipFill rotWithShape="1">
          <a:blip r:embed="rId3">
            <a:extLst>
              <a:ext uri="{28A0092B-C50C-407E-A947-70E740481C1C}">
                <a14:useLocalDpi xmlns:a14="http://schemas.microsoft.com/office/drawing/2010/main" val="0"/>
              </a:ext>
            </a:extLst>
          </a:blip>
          <a:srcRect r="10545" b="9066"/>
          <a:stretch/>
        </p:blipFill>
        <p:spPr bwMode="auto">
          <a:xfrm>
            <a:off x="7620000" y="1902737"/>
            <a:ext cx="2103450" cy="2523367"/>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5256" y="4572000"/>
            <a:ext cx="2764736" cy="207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657600"/>
            <a:ext cx="2057400" cy="2743200"/>
          </a:xfrm>
          <a:prstGeom prst="rect">
            <a:avLst/>
          </a:prstGeom>
        </p:spPr>
      </p:pic>
    </p:spTree>
    <p:extLst>
      <p:ext uri="{BB962C8B-B14F-4D97-AF65-F5344CB8AC3E}">
        <p14:creationId xmlns:p14="http://schemas.microsoft.com/office/powerpoint/2010/main" val="277371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3870022"/>
            <a:ext cx="2590800" cy="269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Potatoes</a:t>
            </a:r>
          </a:p>
        </p:txBody>
      </p:sp>
      <p:sp>
        <p:nvSpPr>
          <p:cNvPr id="2" name="Content Placeholder 1"/>
          <p:cNvSpPr>
            <a:spLocks noGrp="1"/>
          </p:cNvSpPr>
          <p:nvPr>
            <p:ph sz="half" idx="1"/>
          </p:nvPr>
        </p:nvSpPr>
        <p:spPr/>
        <p:txBody>
          <a:bodyPr/>
          <a:lstStyle/>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Red Pontiac,  Yukon Gold, Gold Rush</a:t>
            </a: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Plant in Jan–Mar</a:t>
            </a: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85–110 days to harvest </a:t>
            </a: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“Hill” as they grow</a:t>
            </a:r>
          </a:p>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Alternative is potato tower</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http://static.bangordailynews.com/wp-content/uploads/2011/05/REESER05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935457"/>
            <a:ext cx="2286000" cy="246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88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Spinach and Swiss Chard</a:t>
            </a:r>
          </a:p>
        </p:txBody>
      </p:sp>
      <p:sp>
        <p:nvSpPr>
          <p:cNvPr id="2" name="Content Placeholder 1"/>
          <p:cNvSpPr>
            <a:spLocks noGrp="1"/>
          </p:cNvSpPr>
          <p:nvPr>
            <p:ph sz="half" idx="1"/>
          </p:nvPr>
        </p:nvSpPr>
        <p:spPr>
          <a:xfrm>
            <a:off x="2152650" y="1825625"/>
            <a:ext cx="4705350" cy="5032375"/>
          </a:xfrm>
        </p:spPr>
        <p:txBody>
          <a:bodyPr>
            <a:normAutofit fontScale="55000" lnSpcReduction="20000"/>
          </a:bodyPr>
          <a:lstStyle/>
          <a:p>
            <a:pPr>
              <a:lnSpc>
                <a:spcPct val="120000"/>
              </a:lnSpc>
            </a:pPr>
            <a:r>
              <a:rPr lang="en-US" sz="4400" dirty="0">
                <a:latin typeface="Tahoma" panose="020B0604030504040204" pitchFamily="34" charset="0"/>
                <a:ea typeface="Tahoma" panose="020B0604030504040204" pitchFamily="34" charset="0"/>
                <a:cs typeface="Tahoma" panose="020B0604030504040204" pitchFamily="34" charset="0"/>
              </a:rPr>
              <a:t>Melody, Bloomsdale Longstanding, </a:t>
            </a:r>
            <a:r>
              <a:rPr lang="en-US" sz="4400" dirty="0" err="1">
                <a:latin typeface="Tahoma" panose="020B0604030504040204" pitchFamily="34" charset="0"/>
                <a:ea typeface="Tahoma" panose="020B0604030504040204" pitchFamily="34" charset="0"/>
                <a:cs typeface="Tahoma" panose="020B0604030504040204" pitchFamily="34" charset="0"/>
              </a:rPr>
              <a:t>Tyee</a:t>
            </a:r>
            <a:r>
              <a:rPr lang="en-US" sz="4400" dirty="0">
                <a:latin typeface="Tahoma" panose="020B0604030504040204" pitchFamily="34" charset="0"/>
                <a:ea typeface="Tahoma" panose="020B0604030504040204" pitchFamily="34" charset="0"/>
                <a:cs typeface="Tahoma" panose="020B0604030504040204" pitchFamily="34" charset="0"/>
              </a:rPr>
              <a:t>, Space</a:t>
            </a:r>
          </a:p>
          <a:p>
            <a:pPr>
              <a:lnSpc>
                <a:spcPct val="120000"/>
              </a:lnSpc>
            </a:pPr>
            <a:endParaRPr lang="en-US" sz="4400"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sz="4400" dirty="0">
                <a:latin typeface="Tahoma" panose="020B0604030504040204" pitchFamily="34" charset="0"/>
                <a:ea typeface="Tahoma" panose="020B0604030504040204" pitchFamily="34" charset="0"/>
                <a:cs typeface="Tahoma" panose="020B0604030504040204" pitchFamily="34" charset="0"/>
              </a:rPr>
              <a:t>Chard-will go into the heat too</a:t>
            </a:r>
          </a:p>
          <a:p>
            <a:pPr lvl="1">
              <a:lnSpc>
                <a:spcPct val="120000"/>
              </a:lnSpc>
            </a:pPr>
            <a:r>
              <a:rPr lang="en-US" sz="4400" dirty="0">
                <a:latin typeface="Tahoma" panose="020B0604030504040204" pitchFamily="34" charset="0"/>
                <a:ea typeface="Tahoma" panose="020B0604030504040204" pitchFamily="34" charset="0"/>
                <a:cs typeface="Tahoma" panose="020B0604030504040204" pitchFamily="34" charset="0"/>
              </a:rPr>
              <a:t>Lucullus, Eldorado</a:t>
            </a:r>
          </a:p>
          <a:p>
            <a:pPr lvl="1">
              <a:lnSpc>
                <a:spcPct val="120000"/>
              </a:lnSpc>
            </a:pPr>
            <a:r>
              <a:rPr lang="en-US" sz="4400" dirty="0">
                <a:latin typeface="Tahoma" panose="020B0604030504040204" pitchFamily="34" charset="0"/>
                <a:ea typeface="Tahoma" panose="020B0604030504040204" pitchFamily="34" charset="0"/>
                <a:cs typeface="Tahoma" panose="020B0604030504040204" pitchFamily="34" charset="0"/>
              </a:rPr>
              <a:t>Bright lights</a:t>
            </a:r>
          </a:p>
          <a:p>
            <a:pPr lvl="1">
              <a:lnSpc>
                <a:spcPct val="120000"/>
              </a:lnSpc>
            </a:pPr>
            <a:r>
              <a:rPr lang="en-US" sz="4400" dirty="0" err="1">
                <a:latin typeface="Tahoma" panose="020B0604030504040204" pitchFamily="34" charset="0"/>
                <a:ea typeface="Tahoma" panose="020B0604030504040204" pitchFamily="34" charset="0"/>
                <a:cs typeface="Tahoma" panose="020B0604030504040204" pitchFamily="34" charset="0"/>
              </a:rPr>
              <a:t>Fordhook</a:t>
            </a:r>
            <a:r>
              <a:rPr lang="en-US" sz="4400" dirty="0">
                <a:latin typeface="Tahoma" panose="020B0604030504040204" pitchFamily="34" charset="0"/>
                <a:ea typeface="Tahoma" panose="020B0604030504040204" pitchFamily="34" charset="0"/>
                <a:cs typeface="Tahoma" panose="020B0604030504040204" pitchFamily="34" charset="0"/>
              </a:rPr>
              <a:t> giant</a:t>
            </a:r>
          </a:p>
          <a:p>
            <a:pPr>
              <a:lnSpc>
                <a:spcPct val="120000"/>
              </a:lnSpc>
            </a:pPr>
            <a:endParaRPr lang="en-US" sz="4400"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sz="4400" dirty="0">
                <a:latin typeface="Tahoma" panose="020B0604030504040204" pitchFamily="34" charset="0"/>
                <a:ea typeface="Tahoma" panose="020B0604030504040204" pitchFamily="34" charset="0"/>
                <a:cs typeface="Tahoma" panose="020B0604030504040204" pitchFamily="34" charset="0"/>
              </a:rPr>
              <a:t>Plant in Oct–Nov</a:t>
            </a:r>
          </a:p>
          <a:p>
            <a:pPr>
              <a:lnSpc>
                <a:spcPct val="120000"/>
              </a:lnSpc>
            </a:pPr>
            <a:r>
              <a:rPr lang="en-US" sz="4400" dirty="0">
                <a:latin typeface="Tahoma" panose="020B0604030504040204" pitchFamily="34" charset="0"/>
                <a:ea typeface="Tahoma" panose="020B0604030504040204" pitchFamily="34" charset="0"/>
                <a:cs typeface="Tahoma" panose="020B0604030504040204" pitchFamily="34" charset="0"/>
              </a:rPr>
              <a:t>40–55 days to harvest</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626" name="Picture 2" descr="http://www.google.com/url?sa=i&amp;source=images&amp;cd=&amp;ved=0CAUQjBw&amp;url=http%3A%2F%2Fwww.hort.purdue.edu%2Fext%2Fsenior%2Fvegetabl%2Fimages%2Flarge%2Fswisschardp.jpg&amp;ei=tupHVPq1A86QNo2-gOgM&amp;psig=AFQjCNHqjdeFRsPl8XSEL6RwYZaTvWQZ6w&amp;ust=1414085686132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388784"/>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weekendgardener.net/vegetable-gardening-tips/pix/spinac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043348"/>
            <a:ext cx="2057400" cy="234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36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algn="ctr">
              <a:defRPr/>
            </a:pP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Garden Planning</a:t>
            </a:r>
            <a:endParaRPr lang="en-US" sz="40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id="{F555EEFE-5495-44E3-B5FB-0435843EAB53}"/>
              </a:ext>
            </a:extLst>
          </p:cNvPr>
          <p:cNvSpPr>
            <a:spLocks noGrp="1"/>
          </p:cNvSpPr>
          <p:nvPr>
            <p:ph idx="1"/>
          </p:nvPr>
        </p:nvSpPr>
        <p:spPr>
          <a:xfrm>
            <a:off x="1943746" y="1444761"/>
            <a:ext cx="8229600" cy="4267201"/>
          </a:xfrm>
        </p:spPr>
        <p:txBody>
          <a:bodyPr/>
          <a:lstStyle/>
          <a:p>
            <a:pPr marL="109728" indent="0">
              <a:buNone/>
              <a:defRPr/>
            </a:pPr>
            <a:r>
              <a:rPr lang="en-US" sz="4400" u="sng" dirty="0">
                <a:latin typeface="Tahoma" pitchFamily="34" charset="0"/>
                <a:ea typeface="Tahoma" pitchFamily="34" charset="0"/>
                <a:cs typeface="Tahoma" pitchFamily="34" charset="0"/>
              </a:rPr>
              <a:t>Considerations</a:t>
            </a:r>
          </a:p>
          <a:p>
            <a:pPr marL="365760" indent="-256032">
              <a:buFont typeface="Wingdings 3"/>
              <a:buChar char=""/>
              <a:defRPr/>
            </a:pPr>
            <a:r>
              <a:rPr lang="en-US" sz="2800" dirty="0">
                <a:latin typeface="Tahoma" pitchFamily="34" charset="0"/>
                <a:ea typeface="Tahoma" pitchFamily="34" charset="0"/>
                <a:cs typeface="Tahoma" pitchFamily="34" charset="0"/>
              </a:rPr>
              <a:t>Which vegetables do you like?</a:t>
            </a:r>
          </a:p>
          <a:p>
            <a:pPr marL="365760" indent="-256032">
              <a:buFont typeface="Wingdings 3"/>
              <a:buChar char=""/>
              <a:defRPr/>
            </a:pPr>
            <a:r>
              <a:rPr lang="en-US" sz="2800" dirty="0">
                <a:latin typeface="Tahoma" pitchFamily="34" charset="0"/>
                <a:ea typeface="Tahoma" pitchFamily="34" charset="0"/>
                <a:cs typeface="Tahoma" pitchFamily="34" charset="0"/>
              </a:rPr>
              <a:t>What will you do with any surplus?</a:t>
            </a:r>
          </a:p>
          <a:p>
            <a:pPr marL="365760" indent="-256032">
              <a:buFont typeface="Wingdings 3"/>
              <a:buChar char=""/>
              <a:defRPr/>
            </a:pPr>
            <a:r>
              <a:rPr lang="en-US" sz="2800" dirty="0">
                <a:latin typeface="Tahoma" pitchFamily="34" charset="0"/>
                <a:ea typeface="Tahoma" pitchFamily="34" charset="0"/>
                <a:cs typeface="Tahoma" pitchFamily="34" charset="0"/>
              </a:rPr>
              <a:t>Do you have the right tools?</a:t>
            </a:r>
          </a:p>
          <a:p>
            <a:pPr marL="365760" indent="-256032">
              <a:buFont typeface="Wingdings 3"/>
              <a:buChar char=""/>
              <a:defRPr/>
            </a:pPr>
            <a:r>
              <a:rPr lang="en-US" sz="2800" dirty="0">
                <a:latin typeface="Tahoma" pitchFamily="34" charset="0"/>
                <a:ea typeface="Tahoma" pitchFamily="34" charset="0"/>
                <a:cs typeface="Tahoma" pitchFamily="34" charset="0"/>
              </a:rPr>
              <a:t>Labor? Money? </a:t>
            </a:r>
          </a:p>
          <a:p>
            <a:endParaRPr lang="en-US" dirty="0"/>
          </a:p>
        </p:txBody>
      </p:sp>
      <p:pic>
        <p:nvPicPr>
          <p:cNvPr id="25602" name="Picture 2" descr="http://www.simplebites.net/wp-content/uploads/2010/07/canning-button-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9987">
            <a:off x="8300551" y="1476460"/>
            <a:ext cx="2009775" cy="21120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burrowsc\Pictures\Garden\Vegetables\IMG_15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4216152"/>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burrowsc\Pictures\Garden\Vegetables\IMG_05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216152"/>
            <a:ext cx="27432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1945944" y="97809"/>
            <a:ext cx="8226425" cy="144780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Plant Spacing</a:t>
            </a:r>
          </a:p>
        </p:txBody>
      </p:sp>
      <p:sp>
        <p:nvSpPr>
          <p:cNvPr id="31746" name="Rectangle 3"/>
          <p:cNvSpPr>
            <a:spLocks noGrp="1" noChangeArrowheads="1"/>
          </p:cNvSpPr>
          <p:nvPr>
            <p:ph idx="1"/>
          </p:nvPr>
        </p:nvSpPr>
        <p:spPr>
          <a:xfrm>
            <a:off x="1981200" y="1600200"/>
            <a:ext cx="7924800" cy="4495800"/>
          </a:xfrm>
        </p:spPr>
        <p:txBody>
          <a:bodyPr>
            <a:normAutofit fontScale="92500" lnSpcReduction="10000"/>
          </a:bodyPr>
          <a:lstStyle/>
          <a:p>
            <a:pPr marL="109537" indent="0">
              <a:buNone/>
            </a:pPr>
            <a:r>
              <a:rPr lang="en-US" sz="3600" dirty="0">
                <a:solidFill>
                  <a:srgbClr val="000000"/>
                </a:solidFill>
                <a:latin typeface="Tahoma" pitchFamily="34" charset="0"/>
                <a:ea typeface="Tahoma" pitchFamily="34" charset="0"/>
                <a:cs typeface="Tahoma" pitchFamily="34" charset="0"/>
              </a:rPr>
              <a:t> </a:t>
            </a:r>
            <a:r>
              <a:rPr lang="en-US" dirty="0">
                <a:solidFill>
                  <a:srgbClr val="000000"/>
                </a:solidFill>
                <a:latin typeface="Tahoma" pitchFamily="34" charset="0"/>
                <a:ea typeface="Tahoma" pitchFamily="34" charset="0"/>
                <a:cs typeface="Tahoma" pitchFamily="34" charset="0"/>
              </a:rPr>
              <a:t>1 Extra Large Plant per Square</a:t>
            </a:r>
          </a:p>
          <a:p>
            <a:pPr marL="109537" indent="0">
              <a:buNone/>
            </a:pPr>
            <a:r>
              <a:rPr lang="en-US" sz="2400" dirty="0">
                <a:solidFill>
                  <a:srgbClr val="000000"/>
                </a:solidFill>
                <a:latin typeface="Tahoma" pitchFamily="34" charset="0"/>
                <a:ea typeface="Tahoma" pitchFamily="34" charset="0"/>
                <a:cs typeface="Tahoma" pitchFamily="34" charset="0"/>
              </a:rPr>
              <a:t>     Pepper, Broccoli, Cauliflower, Cabbage, Tomato </a:t>
            </a:r>
          </a:p>
          <a:p>
            <a:pPr marL="109537" indent="0">
              <a:buNone/>
            </a:pPr>
            <a:r>
              <a:rPr lang="en-US" dirty="0">
                <a:solidFill>
                  <a:srgbClr val="000000"/>
                </a:solidFill>
                <a:latin typeface="Tahoma" pitchFamily="34" charset="0"/>
                <a:ea typeface="Tahoma" pitchFamily="34" charset="0"/>
                <a:cs typeface="Tahoma" pitchFamily="34" charset="0"/>
              </a:rPr>
              <a:t> 4 Large Plants per Square</a:t>
            </a:r>
          </a:p>
          <a:p>
            <a:pPr marL="109537" indent="0">
              <a:buNone/>
            </a:pPr>
            <a:r>
              <a:rPr lang="en-US" sz="2400" dirty="0">
                <a:solidFill>
                  <a:srgbClr val="000000"/>
                </a:solidFill>
                <a:latin typeface="Tahoma" pitchFamily="34" charset="0"/>
                <a:ea typeface="Tahoma" pitchFamily="34" charset="0"/>
                <a:cs typeface="Tahoma" pitchFamily="34" charset="0"/>
              </a:rPr>
              <a:t>     Lettuce, Marigolds, Chard</a:t>
            </a:r>
            <a:endParaRPr lang="en-US" dirty="0">
              <a:solidFill>
                <a:srgbClr val="000000"/>
              </a:solidFill>
              <a:latin typeface="Tahoma" pitchFamily="34" charset="0"/>
              <a:ea typeface="Tahoma" pitchFamily="34" charset="0"/>
              <a:cs typeface="Tahoma" pitchFamily="34" charset="0"/>
            </a:endParaRPr>
          </a:p>
          <a:p>
            <a:pPr marL="109537" indent="0">
              <a:buNone/>
            </a:pPr>
            <a:r>
              <a:rPr lang="en-US" dirty="0">
                <a:solidFill>
                  <a:srgbClr val="000000"/>
                </a:solidFill>
                <a:latin typeface="Tahoma" pitchFamily="34" charset="0"/>
                <a:ea typeface="Tahoma" pitchFamily="34" charset="0"/>
                <a:cs typeface="Tahoma" pitchFamily="34" charset="0"/>
              </a:rPr>
              <a:t> 9 Medium Plants per Square</a:t>
            </a:r>
          </a:p>
          <a:p>
            <a:pPr marL="109537" indent="0">
              <a:buNone/>
            </a:pPr>
            <a:r>
              <a:rPr lang="en-US" sz="2400" dirty="0">
                <a:solidFill>
                  <a:srgbClr val="000000"/>
                </a:solidFill>
                <a:latin typeface="Tahoma" pitchFamily="34" charset="0"/>
                <a:ea typeface="Tahoma" pitchFamily="34" charset="0"/>
                <a:cs typeface="Tahoma" pitchFamily="34" charset="0"/>
              </a:rPr>
              <a:t>     Spinach, Turnips, Beans</a:t>
            </a:r>
          </a:p>
          <a:p>
            <a:pPr marL="109537" indent="0">
              <a:buNone/>
            </a:pPr>
            <a:r>
              <a:rPr lang="en-US" dirty="0">
                <a:solidFill>
                  <a:srgbClr val="000000"/>
                </a:solidFill>
                <a:latin typeface="Tahoma" pitchFamily="34" charset="0"/>
                <a:ea typeface="Tahoma" pitchFamily="34" charset="0"/>
                <a:cs typeface="Tahoma" pitchFamily="34" charset="0"/>
              </a:rPr>
              <a:t> 16 Small Plants per Square</a:t>
            </a:r>
          </a:p>
          <a:p>
            <a:pPr marL="109537" indent="0">
              <a:buNone/>
            </a:pPr>
            <a:r>
              <a:rPr lang="en-US" sz="2400" dirty="0">
                <a:solidFill>
                  <a:srgbClr val="000000"/>
                </a:solidFill>
                <a:latin typeface="Tahoma" pitchFamily="34" charset="0"/>
                <a:ea typeface="Tahoma" pitchFamily="34" charset="0"/>
                <a:cs typeface="Tahoma" pitchFamily="34" charset="0"/>
              </a:rPr>
              <a:t>     Carrots, Onions, Beets </a:t>
            </a:r>
          </a:p>
          <a:p>
            <a:pPr marL="109537" indent="0">
              <a:buNone/>
            </a:pPr>
            <a:r>
              <a:rPr lang="en-US" dirty="0">
                <a:solidFill>
                  <a:srgbClr val="000000"/>
                </a:solidFill>
                <a:latin typeface="Tahoma" pitchFamily="34" charset="0"/>
                <a:ea typeface="Tahoma" pitchFamily="34" charset="0"/>
                <a:cs typeface="Tahoma" pitchFamily="34" charset="0"/>
              </a:rPr>
              <a:t> 32 Very Small Plants per Square</a:t>
            </a:r>
          </a:p>
          <a:p>
            <a:pPr marL="109537" indent="0">
              <a:buNone/>
            </a:pPr>
            <a:r>
              <a:rPr lang="en-US" sz="2400" dirty="0">
                <a:solidFill>
                  <a:srgbClr val="000000"/>
                </a:solidFill>
                <a:latin typeface="Tahoma" pitchFamily="34" charset="0"/>
                <a:ea typeface="Tahoma" pitchFamily="34" charset="0"/>
                <a:cs typeface="Tahoma" pitchFamily="34" charset="0"/>
              </a:rPr>
              <a:t>     Radishes</a:t>
            </a:r>
          </a:p>
          <a:p>
            <a:pPr eaLnBrk="1" hangingPunct="1"/>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vegetable-gardening-online.com/images/img-sample-square-foot-vegetable-garden-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53312"/>
            <a:ext cx="5029200" cy="54054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E70D61-F465-4B03-A488-4916D920D10B}"/>
              </a:ext>
            </a:extLst>
          </p:cNvPr>
          <p:cNvSpPr>
            <a:spLocks noGrp="1"/>
          </p:cNvSpPr>
          <p:nvPr>
            <p:ph type="title"/>
          </p:nvPr>
        </p:nvSpPr>
        <p:spPr>
          <a:xfrm>
            <a:off x="1981200" y="274638"/>
            <a:ext cx="8229600" cy="944562"/>
          </a:xfrm>
        </p:spPr>
        <p:txBody>
          <a:bodyPr/>
          <a:lstStyle/>
          <a:p>
            <a:pPr algn="ctr"/>
            <a:r>
              <a:rPr lang="en-US" dirty="0"/>
              <a:t>Plant Spacing Diagram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8447-308D-437A-9092-3EC179150DA9}"/>
              </a:ext>
            </a:extLst>
          </p:cNvPr>
          <p:cNvSpPr>
            <a:spLocks noGrp="1"/>
          </p:cNvSpPr>
          <p:nvPr>
            <p:ph type="title"/>
          </p:nvPr>
        </p:nvSpPr>
        <p:spPr/>
        <p:txBody>
          <a:bodyPr/>
          <a:lstStyle/>
          <a:p>
            <a:pPr algn="ctr"/>
            <a:r>
              <a:rPr lang="en-US" dirty="0"/>
              <a:t>ALLOW SPACE!</a:t>
            </a:r>
          </a:p>
        </p:txBody>
      </p:sp>
      <p:pic>
        <p:nvPicPr>
          <p:cNvPr id="34819" name="Content Placeholder 3" descr="F:\DCIM\101KZ612\101_1640.JPG"/>
          <p:cNvPicPr>
            <a:picLocks noGrp="1" noChangeAspect="1" noChangeArrowheads="1"/>
          </p:cNvPicPr>
          <p:nvPr>
            <p:ph idx="1"/>
          </p:nvPr>
        </p:nvPicPr>
        <p:blipFill>
          <a:blip r:embed="rId3" cstate="print"/>
          <a:stretch>
            <a:fillRect/>
          </a:stretch>
        </p:blipFill>
        <p:spPr>
          <a:xfrm>
            <a:off x="2514600" y="1504950"/>
            <a:ext cx="6426200" cy="4819650"/>
          </a:xfrm>
          <a:noFill/>
        </p:spPr>
      </p:pic>
      <p:pic>
        <p:nvPicPr>
          <p:cNvPr id="34818" name="Picture 2" descr="https://s-media-cache-ak0.pinimg.com/236x/84/78/c5/8478c5e738a2234512ac23fc06a4a4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28600"/>
            <a:ext cx="22479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72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24000" y="274638"/>
            <a:ext cx="8229600" cy="1143000"/>
          </a:xfrm>
        </p:spPr>
        <p:txBody>
          <a:bodyPr>
            <a:normAutofit/>
          </a:bodyPr>
          <a:lstStyle/>
          <a:p>
            <a:pPr algn="ctr"/>
            <a:r>
              <a:rPr lang="en-US" dirty="0">
                <a:latin typeface="Tahoma" pitchFamily="34" charset="0"/>
                <a:ea typeface="Tahoma" pitchFamily="34" charset="0"/>
                <a:cs typeface="Tahoma" pitchFamily="34" charset="0"/>
              </a:rPr>
              <a:t>Spacing Florida Style </a:t>
            </a:r>
          </a:p>
        </p:txBody>
      </p:sp>
      <p:sp>
        <p:nvSpPr>
          <p:cNvPr id="2" name="Content Placeholder 1"/>
          <p:cNvSpPr>
            <a:spLocks noGrp="1"/>
          </p:cNvSpPr>
          <p:nvPr>
            <p:ph idx="4294967295"/>
          </p:nvPr>
        </p:nvSpPr>
        <p:spPr>
          <a:xfrm>
            <a:off x="6705600" y="2011362"/>
            <a:ext cx="3505200" cy="4572000"/>
          </a:xfrm>
        </p:spPr>
        <p:txBody>
          <a:bodyPr>
            <a:normAutofit/>
          </a:bodyPr>
          <a:lstStyle/>
          <a:p>
            <a:r>
              <a:rPr lang="en-US" dirty="0">
                <a:latin typeface="Tahoma" pitchFamily="34" charset="0"/>
                <a:ea typeface="Tahoma" pitchFamily="34" charset="0"/>
                <a:cs typeface="Tahoma" pitchFamily="34" charset="0"/>
              </a:rPr>
              <a:t>Sometimes we need to adjust the spacing. </a:t>
            </a:r>
          </a:p>
          <a:p>
            <a:pPr lvl="1"/>
            <a:r>
              <a:rPr lang="en-US" dirty="0">
                <a:latin typeface="Tahoma" pitchFamily="34" charset="0"/>
                <a:ea typeface="Tahoma" pitchFamily="34" charset="0"/>
                <a:cs typeface="Tahoma" pitchFamily="34" charset="0"/>
              </a:rPr>
              <a:t>Zucchini 1 per 4 squares or let climb </a:t>
            </a:r>
          </a:p>
          <a:p>
            <a:pPr lvl="1"/>
            <a:r>
              <a:rPr lang="en-US" dirty="0">
                <a:latin typeface="Tahoma" pitchFamily="34" charset="0"/>
                <a:ea typeface="Tahoma" pitchFamily="34" charset="0"/>
                <a:cs typeface="Tahoma" pitchFamily="34" charset="0"/>
              </a:rPr>
              <a:t>Large Tomato plants 1 per 4 squares </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000" t="10431" b="12762"/>
          <a:stretch/>
        </p:blipFill>
        <p:spPr>
          <a:xfrm>
            <a:off x="1981200" y="2133600"/>
            <a:ext cx="4419600" cy="3818877"/>
          </a:xfrm>
          <a:prstGeom prst="rect">
            <a:avLst/>
          </a:prstGeom>
        </p:spPr>
      </p:pic>
    </p:spTree>
    <p:extLst>
      <p:ext uri="{BB962C8B-B14F-4D97-AF65-F5344CB8AC3E}">
        <p14:creationId xmlns:p14="http://schemas.microsoft.com/office/powerpoint/2010/main" val="195031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lower garden&#10;&#10;Description automatically generated">
            <a:extLst>
              <a:ext uri="{FF2B5EF4-FFF2-40B4-BE49-F238E27FC236}">
                <a16:creationId xmlns:a16="http://schemas.microsoft.com/office/drawing/2014/main" id="{5376BD9B-0B06-46EB-B2BF-21A002D8B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062" y="1270428"/>
            <a:ext cx="3229521" cy="2153014"/>
          </a:xfrm>
          <a:prstGeom prst="rect">
            <a:avLst/>
          </a:prstGeom>
        </p:spPr>
      </p:pic>
      <p:sp>
        <p:nvSpPr>
          <p:cNvPr id="419842" name="Rectangle 2"/>
          <p:cNvSpPr>
            <a:spLocks noGrp="1" noChangeArrowheads="1"/>
          </p:cNvSpPr>
          <p:nvPr>
            <p:ph type="title"/>
          </p:nvPr>
        </p:nvSpPr>
        <p:spPr>
          <a:xfrm>
            <a:off x="1982788" y="29570"/>
            <a:ext cx="7389813" cy="1265830"/>
          </a:xfrm>
        </p:spPr>
        <p:txBody>
          <a:bodyPr>
            <a:normAutofit/>
          </a:bodyPr>
          <a:lstStyle/>
          <a:p>
            <a:pPr algn="ctr">
              <a:defRPr/>
            </a:pP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Vertical Gardening</a:t>
            </a:r>
          </a:p>
        </p:txBody>
      </p:sp>
      <p:sp>
        <p:nvSpPr>
          <p:cNvPr id="36866" name="Rectangle 3"/>
          <p:cNvSpPr>
            <a:spLocks noGrp="1" noChangeArrowheads="1"/>
          </p:cNvSpPr>
          <p:nvPr>
            <p:ph idx="1"/>
          </p:nvPr>
        </p:nvSpPr>
        <p:spPr>
          <a:xfrm>
            <a:off x="1900215" y="1524000"/>
            <a:ext cx="4682107" cy="2280978"/>
          </a:xfrm>
        </p:spPr>
        <p:txBody>
          <a:bodyPr>
            <a:normAutofit fontScale="77500" lnSpcReduction="20000"/>
          </a:bodyPr>
          <a:lstStyle/>
          <a:p>
            <a:pPr eaLnBrk="1" hangingPunct="1"/>
            <a:r>
              <a:rPr lang="en-US" dirty="0">
                <a:solidFill>
                  <a:srgbClr val="000000"/>
                </a:solidFill>
                <a:latin typeface="Tahoma" pitchFamily="34" charset="0"/>
                <a:ea typeface="Tahoma" pitchFamily="34" charset="0"/>
                <a:cs typeface="Tahoma" pitchFamily="34" charset="0"/>
              </a:rPr>
              <a:t>Vertical Frames at North End </a:t>
            </a:r>
          </a:p>
          <a:p>
            <a:pPr eaLnBrk="1" hangingPunct="1"/>
            <a:r>
              <a:rPr lang="en-US" b="1" dirty="0">
                <a:solidFill>
                  <a:srgbClr val="000000"/>
                </a:solidFill>
                <a:latin typeface="Tahoma" pitchFamily="34" charset="0"/>
                <a:ea typeface="Tahoma" pitchFamily="34" charset="0"/>
                <a:cs typeface="Tahoma" pitchFamily="34" charset="0"/>
              </a:rPr>
              <a:t>Don’t Shade Garden</a:t>
            </a:r>
          </a:p>
          <a:p>
            <a:pPr eaLnBrk="1" hangingPunct="1"/>
            <a:r>
              <a:rPr lang="en-US" dirty="0">
                <a:solidFill>
                  <a:srgbClr val="000000"/>
                </a:solidFill>
                <a:latin typeface="Tahoma" pitchFamily="34" charset="0"/>
                <a:ea typeface="Tahoma" pitchFamily="34" charset="0"/>
                <a:cs typeface="Tahoma" pitchFamily="34" charset="0"/>
              </a:rPr>
              <a:t>Frame or Pipe 4’x7’</a:t>
            </a:r>
          </a:p>
          <a:p>
            <a:pPr eaLnBrk="1" hangingPunct="1"/>
            <a:r>
              <a:rPr lang="en-US" dirty="0">
                <a:solidFill>
                  <a:srgbClr val="000000"/>
                </a:solidFill>
                <a:latin typeface="Tahoma" pitchFamily="34" charset="0"/>
                <a:ea typeface="Tahoma" pitchFamily="34" charset="0"/>
                <a:cs typeface="Tahoma" pitchFamily="34" charset="0"/>
              </a:rPr>
              <a:t>String or Net or on fence</a:t>
            </a:r>
          </a:p>
          <a:p>
            <a:pPr eaLnBrk="1" hangingPunct="1"/>
            <a:r>
              <a:rPr lang="en-US" dirty="0">
                <a:solidFill>
                  <a:srgbClr val="000000"/>
                </a:solidFill>
                <a:latin typeface="Tahoma" pitchFamily="34" charset="0"/>
                <a:ea typeface="Tahoma" pitchFamily="34" charset="0"/>
                <a:cs typeface="Tahoma" pitchFamily="34" charset="0"/>
              </a:rPr>
              <a:t>Hanging baskets</a:t>
            </a:r>
          </a:p>
          <a:p>
            <a:pPr eaLnBrk="1" hangingPunct="1"/>
            <a:endParaRPr lang="en-US" sz="3600" dirty="0">
              <a:solidFill>
                <a:srgbClr val="000000"/>
              </a:solidFill>
              <a:latin typeface="Comic Sans MS" pitchFamily="66" charset="0"/>
            </a:endParaRPr>
          </a:p>
        </p:txBody>
      </p:sp>
      <p:pic>
        <p:nvPicPr>
          <p:cNvPr id="27650" name="Picture 2" descr="C:\Users\burrowsc\Pictures\Garden\Vegetables\Herb Growb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644" y="3652043"/>
            <a:ext cx="2018338" cy="2690813"/>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7" descr="F:\DCIM\101KZ612\101_1639.JPG"/>
          <p:cNvPicPr>
            <a:picLocks noChangeAspect="1" noChangeArrowheads="1"/>
          </p:cNvPicPr>
          <p:nvPr/>
        </p:nvPicPr>
        <p:blipFill>
          <a:blip r:embed="rId5" cstate="print"/>
          <a:srcRect l="15077" t="14429" r="8812" b="12576"/>
          <a:stretch>
            <a:fillRect/>
          </a:stretch>
        </p:blipFill>
        <p:spPr bwMode="auto">
          <a:xfrm>
            <a:off x="7600980" y="3652044"/>
            <a:ext cx="2104997" cy="2690815"/>
          </a:xfrm>
          <a:prstGeom prst="rect">
            <a:avLst/>
          </a:prstGeom>
          <a:noFill/>
          <a:ln w="9525">
            <a:noFill/>
            <a:miter lim="800000"/>
            <a:headEnd/>
            <a:tailEnd/>
          </a:ln>
        </p:spPr>
      </p:pic>
      <p:pic>
        <p:nvPicPr>
          <p:cNvPr id="4" name="Picture 3">
            <a:extLst>
              <a:ext uri="{FF2B5EF4-FFF2-40B4-BE49-F238E27FC236}">
                <a16:creationId xmlns:a16="http://schemas.microsoft.com/office/drawing/2014/main" id="{5BD0C084-7D8A-4180-881B-36C06510F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43729" y="3615230"/>
            <a:ext cx="3275285" cy="24567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Vertical Gardening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3048191"/>
              </p:ext>
            </p:extLst>
          </p:nvPr>
        </p:nvGraphicFramePr>
        <p:xfrm>
          <a:off x="1981200" y="2057400"/>
          <a:ext cx="8229600" cy="31089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Plants Per Square Foot</a:t>
                      </a:r>
                    </a:p>
                  </a:txBody>
                  <a:tcPr>
                    <a:solidFill>
                      <a:schemeClr val="accent5">
                        <a:lumMod val="75000"/>
                      </a:schemeClr>
                    </a:solidFill>
                  </a:tcPr>
                </a:tc>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Plants Per Two Square Feet</a:t>
                      </a:r>
                    </a:p>
                  </a:txBody>
                  <a:tcPr>
                    <a:solidFill>
                      <a:schemeClr val="accent5">
                        <a:lumMod val="75000"/>
                      </a:schemeClr>
                    </a:solidFill>
                  </a:tcPr>
                </a:tc>
                <a:extLst>
                  <a:ext uri="{0D108BD9-81ED-4DB2-BD59-A6C34878D82A}">
                    <a16:rowId xmlns:a16="http://schemas.microsoft.com/office/drawing/2014/main" val="10000"/>
                  </a:ext>
                </a:extLst>
              </a:tr>
              <a:tr h="370840">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Gourd</a:t>
                      </a:r>
                      <a:r>
                        <a:rPr lang="en-US" sz="2400" baseline="0" dirty="0">
                          <a:latin typeface="Tahoma" panose="020B0604030504040204" pitchFamily="34" charset="0"/>
                          <a:ea typeface="Tahoma" panose="020B0604030504040204" pitchFamily="34" charset="0"/>
                          <a:cs typeface="Tahoma" panose="020B0604030504040204" pitchFamily="34" charset="0"/>
                        </a:rPr>
                        <a:t> (1)</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Melons (1)</a:t>
                      </a:r>
                    </a:p>
                  </a:txBody>
                  <a:tcPr/>
                </a:tc>
                <a:extLst>
                  <a:ext uri="{0D108BD9-81ED-4DB2-BD59-A6C34878D82A}">
                    <a16:rowId xmlns:a16="http://schemas.microsoft.com/office/drawing/2014/main" val="10001"/>
                  </a:ext>
                </a:extLst>
              </a:tr>
              <a:tr h="370840">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Tomatoes (1)</a:t>
                      </a:r>
                    </a:p>
                  </a:txBody>
                  <a:tcPr/>
                </a:tc>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Pumpkins (1)</a:t>
                      </a:r>
                    </a:p>
                  </a:txBody>
                  <a:tcPr/>
                </a:tc>
                <a:extLst>
                  <a:ext uri="{0D108BD9-81ED-4DB2-BD59-A6C34878D82A}">
                    <a16:rowId xmlns:a16="http://schemas.microsoft.com/office/drawing/2014/main" val="10002"/>
                  </a:ext>
                </a:extLst>
              </a:tr>
              <a:tr h="370840">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Cucumbers (2)</a:t>
                      </a:r>
                    </a:p>
                  </a:txBody>
                  <a:tcPr/>
                </a:tc>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Summer Squash (1)</a:t>
                      </a:r>
                    </a:p>
                  </a:txBody>
                  <a:tcPr/>
                </a:tc>
                <a:extLst>
                  <a:ext uri="{0D108BD9-81ED-4DB2-BD59-A6C34878D82A}">
                    <a16:rowId xmlns:a16="http://schemas.microsoft.com/office/drawing/2014/main" val="10003"/>
                  </a:ext>
                </a:extLst>
              </a:tr>
              <a:tr h="370840">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Pole Beans</a:t>
                      </a:r>
                      <a:r>
                        <a:rPr lang="en-US" sz="2400" baseline="0" dirty="0">
                          <a:latin typeface="Tahoma" panose="020B0604030504040204" pitchFamily="34" charset="0"/>
                          <a:ea typeface="Tahoma" panose="020B0604030504040204" pitchFamily="34" charset="0"/>
                          <a:cs typeface="Tahoma" panose="020B0604030504040204" pitchFamily="34" charset="0"/>
                        </a:rPr>
                        <a:t> (8)</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Watermelon (1)</a:t>
                      </a:r>
                    </a:p>
                  </a:txBody>
                  <a:tcPr/>
                </a:tc>
                <a:extLst>
                  <a:ext uri="{0D108BD9-81ED-4DB2-BD59-A6C34878D82A}">
                    <a16:rowId xmlns:a16="http://schemas.microsoft.com/office/drawing/2014/main" val="10004"/>
                  </a:ext>
                </a:extLst>
              </a:tr>
              <a:tr h="370840">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400" dirty="0">
                          <a:latin typeface="Tahoma" panose="020B0604030504040204" pitchFamily="34" charset="0"/>
                          <a:ea typeface="Tahoma" panose="020B0604030504040204" pitchFamily="34" charset="0"/>
                          <a:cs typeface="Tahoma" panose="020B0604030504040204" pitchFamily="34" charset="0"/>
                        </a:rPr>
                        <a:t>Winter</a:t>
                      </a:r>
                      <a:r>
                        <a:rPr lang="en-US" sz="2400" baseline="0" dirty="0">
                          <a:latin typeface="Tahoma" panose="020B0604030504040204" pitchFamily="34" charset="0"/>
                          <a:ea typeface="Tahoma" panose="020B0604030504040204" pitchFamily="34" charset="0"/>
                          <a:cs typeface="Tahoma" panose="020B0604030504040204" pitchFamily="34" charset="0"/>
                        </a:rPr>
                        <a:t> Squash (1)</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286000" y="5334001"/>
            <a:ext cx="73914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Here is how much room you need for each vine crop</a:t>
            </a:r>
          </a:p>
        </p:txBody>
      </p:sp>
    </p:spTree>
    <p:extLst>
      <p:ext uri="{BB962C8B-B14F-4D97-AF65-F5344CB8AC3E}">
        <p14:creationId xmlns:p14="http://schemas.microsoft.com/office/powerpoint/2010/main" val="1254776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905D4-7B6F-443C-BBA1-0DE69FE31A9C}"/>
              </a:ext>
            </a:extLst>
          </p:cNvPr>
          <p:cNvSpPr>
            <a:spLocks noGrp="1"/>
          </p:cNvSpPr>
          <p:nvPr>
            <p:ph type="title"/>
          </p:nvPr>
        </p:nvSpPr>
        <p:spPr/>
        <p:txBody>
          <a:bodyPr/>
          <a:lstStyle/>
          <a:p>
            <a:pPr algn="ctr"/>
            <a:r>
              <a:rPr lang="en-US" dirty="0"/>
              <a:t>Tomatoes</a:t>
            </a:r>
          </a:p>
        </p:txBody>
      </p:sp>
      <p:sp>
        <p:nvSpPr>
          <p:cNvPr id="2" name="Content Placeholder 1"/>
          <p:cNvSpPr>
            <a:spLocks noGrp="1"/>
          </p:cNvSpPr>
          <p:nvPr>
            <p:ph idx="1"/>
          </p:nvPr>
        </p:nvSpPr>
        <p:spPr>
          <a:xfrm>
            <a:off x="1852036" y="1775049"/>
            <a:ext cx="5234565" cy="2219156"/>
          </a:xfrm>
        </p:spPr>
        <p:txBody>
          <a:bodyPr/>
          <a:lstStyle/>
          <a:p>
            <a:r>
              <a:rPr lang="en-US" dirty="0"/>
              <a:t>Leave only a single stem on indeterminate </a:t>
            </a:r>
            <a:r>
              <a:rPr lang="en-US" i="1" dirty="0"/>
              <a:t>snip suckers</a:t>
            </a:r>
          </a:p>
          <a:p>
            <a:r>
              <a:rPr lang="en-US" dirty="0"/>
              <a:t>Wind them through netting or tie to stakes</a:t>
            </a:r>
          </a:p>
        </p:txBody>
      </p:sp>
      <p:pic>
        <p:nvPicPr>
          <p:cNvPr id="29698" name="Picture 2" descr="http://www.mysquarefootgarden.net/wp-content/uploads/2010/05/support_tomato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3994206"/>
            <a:ext cx="2626295" cy="2407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4D7A579-A240-4CB2-8ED3-B947B8B20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908" y="3418356"/>
            <a:ext cx="2169093" cy="2983287"/>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1627">
            <a:off x="7145223" y="1184716"/>
            <a:ext cx="3143517" cy="235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106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8C9F6-D810-454A-AA84-8A3F0724C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4804" y="2362200"/>
            <a:ext cx="1807385" cy="2070636"/>
          </a:xfrm>
          <a:prstGeom prst="rect">
            <a:avLst/>
          </a:prstGeom>
        </p:spPr>
      </p:pic>
      <p:sp>
        <p:nvSpPr>
          <p:cNvPr id="3" name="Title 2"/>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Plan for Pollinators </a:t>
            </a:r>
          </a:p>
        </p:txBody>
      </p:sp>
      <p:sp>
        <p:nvSpPr>
          <p:cNvPr id="2" name="Content Placeholder 1"/>
          <p:cNvSpPr>
            <a:spLocks noGrp="1"/>
          </p:cNvSpPr>
          <p:nvPr>
            <p:ph idx="1"/>
          </p:nvPr>
        </p:nvSpPr>
        <p:spPr>
          <a:xfrm>
            <a:off x="5355120" y="1479611"/>
            <a:ext cx="4352554" cy="5040945"/>
          </a:xfrm>
        </p:spPr>
        <p:txBody>
          <a:bodyPr>
            <a:normAutofit fontScale="92500"/>
          </a:bodyPr>
          <a:lstStyle/>
          <a:p>
            <a:r>
              <a:rPr lang="en-US" dirty="0"/>
              <a:t>Use flowering plants to bring pollinators in: </a:t>
            </a:r>
          </a:p>
          <a:p>
            <a:pPr lvl="1"/>
            <a:r>
              <a:rPr lang="en-US" dirty="0"/>
              <a:t>Zinnias</a:t>
            </a:r>
          </a:p>
          <a:p>
            <a:pPr lvl="1"/>
            <a:r>
              <a:rPr lang="en-US" dirty="0"/>
              <a:t>Buckwheat</a:t>
            </a:r>
          </a:p>
          <a:p>
            <a:pPr lvl="1"/>
            <a:r>
              <a:rPr lang="en-US" dirty="0"/>
              <a:t>Sunflowers</a:t>
            </a:r>
          </a:p>
          <a:p>
            <a:pPr lvl="1"/>
            <a:r>
              <a:rPr lang="en-US" dirty="0" err="1"/>
              <a:t>Agastache</a:t>
            </a:r>
            <a:endParaRPr lang="en-US" dirty="0"/>
          </a:p>
          <a:p>
            <a:pPr lvl="1"/>
            <a:r>
              <a:rPr lang="en-US" dirty="0"/>
              <a:t>Dill, parsley, garlic chives </a:t>
            </a:r>
          </a:p>
          <a:p>
            <a:pPr lvl="1"/>
            <a:r>
              <a:rPr lang="en-US" dirty="0"/>
              <a:t>Salvia</a:t>
            </a:r>
          </a:p>
          <a:p>
            <a:pPr lvl="1"/>
            <a:r>
              <a:rPr lang="en-US" dirty="0"/>
              <a:t>Coneflower</a:t>
            </a:r>
          </a:p>
          <a:p>
            <a:pPr lvl="1"/>
            <a:r>
              <a:rPr lang="en-US" dirty="0"/>
              <a:t>Marigolds</a:t>
            </a:r>
          </a:p>
        </p:txBody>
      </p:sp>
      <p:pic>
        <p:nvPicPr>
          <p:cNvPr id="25602" name="Picture 2" descr="http://www.lowes.com/creative-ideas/images/2011_05/101471842_web.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1" y="1479611"/>
            <a:ext cx="2527005" cy="232484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t0.gstatic.com/images?q=tbn:ANd9GcQ0ju_2e0ulJmn-VIYMOeq8ddcqI5IwlG9RSzw3CXk-OK_6nUIv2w">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572" y="2926502"/>
            <a:ext cx="25050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134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A005-F992-4A77-8AC3-72C5C1AE50CA}"/>
              </a:ext>
            </a:extLst>
          </p:cNvPr>
          <p:cNvSpPr>
            <a:spLocks noGrp="1"/>
          </p:cNvSpPr>
          <p:nvPr>
            <p:ph type="title"/>
          </p:nvPr>
        </p:nvSpPr>
        <p:spPr/>
        <p:txBody>
          <a:bodyPr/>
          <a:lstStyle/>
          <a:p>
            <a:r>
              <a:rPr lang="en-US" dirty="0"/>
              <a:t>Vegetables Can be Grown in Pots</a:t>
            </a:r>
          </a:p>
        </p:txBody>
      </p:sp>
      <p:sp>
        <p:nvSpPr>
          <p:cNvPr id="3" name="Text Placeholder 2">
            <a:extLst>
              <a:ext uri="{FF2B5EF4-FFF2-40B4-BE49-F238E27FC236}">
                <a16:creationId xmlns:a16="http://schemas.microsoft.com/office/drawing/2014/main" id="{E69AC4AF-F7A4-4824-9F11-95C708D0D1B9}"/>
              </a:ext>
            </a:extLst>
          </p:cNvPr>
          <p:cNvSpPr>
            <a:spLocks noGrp="1"/>
          </p:cNvSpPr>
          <p:nvPr>
            <p:ph type="body" sz="half" idx="1"/>
          </p:nvPr>
        </p:nvSpPr>
        <p:spPr/>
        <p:txBody>
          <a:bodyPr>
            <a:normAutofit/>
          </a:bodyPr>
          <a:lstStyle/>
          <a:p>
            <a:r>
              <a:rPr lang="en-US" dirty="0"/>
              <a:t>Fine for sunny patios or cramped spaces</a:t>
            </a:r>
          </a:p>
          <a:p>
            <a:r>
              <a:rPr lang="en-US" dirty="0"/>
              <a:t>Use regular potting soil or Mel’s mix</a:t>
            </a:r>
          </a:p>
          <a:p>
            <a:r>
              <a:rPr lang="en-US" dirty="0"/>
              <a:t>Chose appropriate plants</a:t>
            </a:r>
          </a:p>
          <a:p>
            <a:r>
              <a:rPr lang="en-US" dirty="0"/>
              <a:t>Water regularly</a:t>
            </a:r>
          </a:p>
        </p:txBody>
      </p:sp>
      <p:pic>
        <p:nvPicPr>
          <p:cNvPr id="6" name="Online Image Placeholder 5" descr="A plant in a garden&#10;&#10;Description automatically generated">
            <a:extLst>
              <a:ext uri="{FF2B5EF4-FFF2-40B4-BE49-F238E27FC236}">
                <a16:creationId xmlns:a16="http://schemas.microsoft.com/office/drawing/2014/main" id="{9468A306-5951-48B0-B5E6-0735BF9CCE91}"/>
              </a:ext>
            </a:extLst>
          </p:cNvPr>
          <p:cNvPicPr>
            <a:picLocks noGrp="1" noChangeAspect="1"/>
          </p:cNvPicPr>
          <p:nvPr>
            <p:ph type="clipArt" sz="half" idx="2"/>
          </p:nvPr>
        </p:nvPicPr>
        <p:blipFill>
          <a:blip r:embed="rId3" cstate="print">
            <a:extLst>
              <a:ext uri="{28A0092B-C50C-407E-A947-70E740481C1C}">
                <a14:useLocalDpi xmlns:a14="http://schemas.microsoft.com/office/drawing/2010/main" val="0"/>
              </a:ext>
            </a:extLst>
          </a:blip>
          <a:stretch>
            <a:fillRect/>
          </a:stretch>
        </p:blipFill>
        <p:spPr>
          <a:xfrm>
            <a:off x="5905500" y="2362200"/>
            <a:ext cx="4686300" cy="3124200"/>
          </a:xfrm>
        </p:spPr>
      </p:pic>
    </p:spTree>
    <p:extLst>
      <p:ext uri="{BB962C8B-B14F-4D97-AF65-F5344CB8AC3E}">
        <p14:creationId xmlns:p14="http://schemas.microsoft.com/office/powerpoint/2010/main" val="980937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8387">
            <a:off x="6223582" y="1283580"/>
            <a:ext cx="36068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a:bodyPr>
          <a:lstStyle/>
          <a:p>
            <a:pPr algn="ctr"/>
            <a:r>
              <a:rPr lang="en-US" sz="4000" dirty="0"/>
              <a:t>Grow from Seed or from Transplants?</a:t>
            </a: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0222">
            <a:off x="1818168" y="2595891"/>
            <a:ext cx="4440767" cy="333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person with long cauliflower&#10;&#10;Description automatically generated">
            <a:extLst>
              <a:ext uri="{FF2B5EF4-FFF2-40B4-BE49-F238E27FC236}">
                <a16:creationId xmlns:a16="http://schemas.microsoft.com/office/drawing/2014/main" id="{D70BC486-B069-45FD-BFC9-A17AA63CB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200" y="4267200"/>
            <a:ext cx="2946400" cy="2209800"/>
          </a:xfrm>
          <a:prstGeom prst="rect">
            <a:avLst/>
          </a:prstGeom>
        </p:spPr>
      </p:pic>
    </p:spTree>
    <p:extLst>
      <p:ext uri="{BB962C8B-B14F-4D97-AF65-F5344CB8AC3E}">
        <p14:creationId xmlns:p14="http://schemas.microsoft.com/office/powerpoint/2010/main" val="3474376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57400" y="152400"/>
            <a:ext cx="7772400" cy="1143000"/>
          </a:xfrm>
        </p:spPr>
        <p:txBody>
          <a:bodyPr>
            <a:normAutofit/>
          </a:bodyPr>
          <a:lstStyle/>
          <a:p>
            <a:pPr algn="ctr">
              <a:defRPr/>
            </a:pP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Garden Design</a:t>
            </a:r>
            <a:endParaRPr lang="en-US" sz="40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9219" name="Rectangle 3"/>
          <p:cNvSpPr>
            <a:spLocks noGrp="1" noChangeArrowheads="1"/>
          </p:cNvSpPr>
          <p:nvPr>
            <p:ph idx="1"/>
          </p:nvPr>
        </p:nvSpPr>
        <p:spPr>
          <a:xfrm>
            <a:off x="6374424" y="2057400"/>
            <a:ext cx="4240823" cy="1676400"/>
          </a:xfrm>
          <a:noFill/>
          <a:ln w="28575">
            <a:noFill/>
          </a:ln>
        </p:spPr>
        <p:txBody>
          <a:bodyPr>
            <a:normAutofit fontScale="92500"/>
          </a:bodyPr>
          <a:lstStyle/>
          <a:p>
            <a:pPr marL="365760" indent="-256032">
              <a:buFont typeface="Wingdings 3"/>
              <a:buChar char=""/>
              <a:defRPr/>
            </a:pPr>
            <a:r>
              <a:rPr lang="en-US" sz="2400" dirty="0">
                <a:latin typeface="Tahoma" pitchFamily="34" charset="0"/>
                <a:ea typeface="Tahoma" pitchFamily="34" charset="0"/>
                <a:cs typeface="Tahoma" pitchFamily="34" charset="0"/>
              </a:rPr>
              <a:t>Start with “Florida Vegetable Gardening Guide”</a:t>
            </a:r>
          </a:p>
          <a:p>
            <a:pPr marL="109728" indent="0" algn="ctr">
              <a:buNone/>
              <a:defRPr/>
            </a:pPr>
            <a:r>
              <a:rPr lang="en-US" sz="2400" u="sng" dirty="0">
                <a:solidFill>
                  <a:schemeClr val="accent5">
                    <a:lumMod val="75000"/>
                  </a:schemeClr>
                </a:solidFill>
                <a:latin typeface="Tahoma" pitchFamily="34" charset="0"/>
                <a:ea typeface="Tahoma" pitchFamily="34" charset="0"/>
                <a:cs typeface="Tahoma" pitchFamily="34" charset="0"/>
              </a:rPr>
              <a:t>http://edis.ifas.ufl.edu/vh021</a:t>
            </a:r>
          </a:p>
          <a:p>
            <a:pPr marL="365760" indent="-256032">
              <a:buFont typeface="Wingdings 3"/>
              <a:buChar char=""/>
              <a:defRPr/>
            </a:pPr>
            <a:r>
              <a:rPr lang="en-US" sz="2400" dirty="0">
                <a:latin typeface="Tahoma" pitchFamily="34" charset="0"/>
                <a:ea typeface="Tahoma" pitchFamily="34" charset="0"/>
                <a:cs typeface="Tahoma" pitchFamily="34" charset="0"/>
              </a:rPr>
              <a:t>Draw a plan on paper</a:t>
            </a:r>
          </a:p>
          <a:p>
            <a:pPr marL="365760" indent="-256032">
              <a:buFont typeface="Wingdings 3"/>
              <a:buChar char=""/>
              <a:defRPr/>
            </a:pPr>
            <a:endParaRPr lang="en-US" sz="4000" dirty="0">
              <a:latin typeface="Tahoma" pitchFamily="34" charset="0"/>
              <a:ea typeface="Tahoma" pitchFamily="34" charset="0"/>
              <a:cs typeface="Tahoma" pitchFamily="34" charset="0"/>
            </a:endParaRPr>
          </a:p>
        </p:txBody>
      </p:sp>
      <p:sp>
        <p:nvSpPr>
          <p:cNvPr id="6149" name="Text Box 11"/>
          <p:cNvSpPr txBox="1">
            <a:spLocks noChangeArrowheads="1"/>
          </p:cNvSpPr>
          <p:nvPr/>
        </p:nvSpPr>
        <p:spPr bwMode="auto">
          <a:xfrm>
            <a:off x="9601200" y="5699126"/>
            <a:ext cx="800100" cy="1006475"/>
          </a:xfrm>
          <a:prstGeom prst="rect">
            <a:avLst/>
          </a:prstGeom>
          <a:noFill/>
          <a:ln w="9525">
            <a:noFill/>
            <a:miter lim="800000"/>
            <a:headEnd/>
            <a:tailEnd/>
          </a:ln>
        </p:spPr>
        <p:txBody>
          <a:bodyPr wrap="square">
            <a:spAutoFit/>
          </a:bodyPr>
          <a:lstStyle/>
          <a:p>
            <a:pPr eaLnBrk="0" hangingPunct="0">
              <a:spcBef>
                <a:spcPct val="50000"/>
              </a:spcBef>
            </a:pPr>
            <a:r>
              <a:rPr lang="en-US" sz="6000" dirty="0">
                <a:solidFill>
                  <a:schemeClr val="accent1"/>
                </a:solidFill>
              </a:rPr>
              <a:t>*</a:t>
            </a:r>
            <a:endParaRPr lang="en-US" sz="3600" dirty="0"/>
          </a:p>
        </p:txBody>
      </p:sp>
      <p:pic>
        <p:nvPicPr>
          <p:cNvPr id="23614" name="Picture 62" descr="http://plans.garden-planner.net/uploads/plan-previews/347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589045"/>
            <a:ext cx="4469423" cy="4469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text on a white background&#10;&#10;Description automatically generated">
            <a:extLst>
              <a:ext uri="{FF2B5EF4-FFF2-40B4-BE49-F238E27FC236}">
                <a16:creationId xmlns:a16="http://schemas.microsoft.com/office/drawing/2014/main" id="{63FA92A9-602F-4577-8796-DE5F11756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4634" y="4068762"/>
            <a:ext cx="3316166" cy="2133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CA51-495E-4D26-B18B-B632A6CEB1D4}"/>
              </a:ext>
            </a:extLst>
          </p:cNvPr>
          <p:cNvSpPr>
            <a:spLocks noGrp="1"/>
          </p:cNvSpPr>
          <p:nvPr>
            <p:ph type="title"/>
          </p:nvPr>
        </p:nvSpPr>
        <p:spPr/>
        <p:txBody>
          <a:bodyPr/>
          <a:lstStyle/>
          <a:p>
            <a:pPr algn="ctr"/>
            <a:r>
              <a:rPr lang="en-US" dirty="0"/>
              <a:t>Sunflowers</a:t>
            </a:r>
          </a:p>
        </p:txBody>
      </p:sp>
      <p:sp>
        <p:nvSpPr>
          <p:cNvPr id="3" name="Content Placeholder 2">
            <a:extLst>
              <a:ext uri="{FF2B5EF4-FFF2-40B4-BE49-F238E27FC236}">
                <a16:creationId xmlns:a16="http://schemas.microsoft.com/office/drawing/2014/main" id="{BA7C135B-8110-4894-ABD3-0B860AB7414D}"/>
              </a:ext>
            </a:extLst>
          </p:cNvPr>
          <p:cNvSpPr>
            <a:spLocks noGrp="1"/>
          </p:cNvSpPr>
          <p:nvPr>
            <p:ph idx="1"/>
          </p:nvPr>
        </p:nvSpPr>
        <p:spPr>
          <a:xfrm>
            <a:off x="4650203" y="1204120"/>
            <a:ext cx="2971800" cy="1143001"/>
          </a:xfrm>
        </p:spPr>
        <p:txBody>
          <a:bodyPr>
            <a:normAutofit lnSpcReduction="10000"/>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can be used as trap crops for stink bugs and leaf-footed bugs</a:t>
            </a:r>
            <a:endParaRPr lang="en-US" sz="2400" dirty="0"/>
          </a:p>
        </p:txBody>
      </p:sp>
      <p:pic>
        <p:nvPicPr>
          <p:cNvPr id="4" name="Content Placeholder 3">
            <a:extLst>
              <a:ext uri="{FF2B5EF4-FFF2-40B4-BE49-F238E27FC236}">
                <a16:creationId xmlns:a16="http://schemas.microsoft.com/office/drawing/2014/main" id="{A06DCC8F-4E7E-42C7-9DF2-2DC60C8A7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251619"/>
            <a:ext cx="2545853" cy="4525962"/>
          </a:xfrm>
          <a:prstGeom prst="rect">
            <a:avLst/>
          </a:prstGeom>
        </p:spPr>
      </p:pic>
      <p:pic>
        <p:nvPicPr>
          <p:cNvPr id="5" name="Picture 4">
            <a:extLst>
              <a:ext uri="{FF2B5EF4-FFF2-40B4-BE49-F238E27FC236}">
                <a16:creationId xmlns:a16="http://schemas.microsoft.com/office/drawing/2014/main" id="{DF4DE3A7-2B11-4B18-9B76-1A1B90ACB2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1087" y="2322963"/>
            <a:ext cx="2357438" cy="4191000"/>
          </a:xfrm>
          <a:prstGeom prst="rect">
            <a:avLst/>
          </a:prstGeom>
        </p:spPr>
      </p:pic>
      <p:pic>
        <p:nvPicPr>
          <p:cNvPr id="6" name="Picture 5">
            <a:extLst>
              <a:ext uri="{FF2B5EF4-FFF2-40B4-BE49-F238E27FC236}">
                <a16:creationId xmlns:a16="http://schemas.microsoft.com/office/drawing/2014/main" id="{C5324BB2-AF73-471D-934E-B78B46147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1" y="304800"/>
            <a:ext cx="2571751" cy="4572000"/>
          </a:xfrm>
          <a:prstGeom prst="rect">
            <a:avLst/>
          </a:prstGeom>
          <a:ln w="31750" cmpd="sng">
            <a:noFill/>
          </a:ln>
        </p:spPr>
      </p:pic>
      <p:sp>
        <p:nvSpPr>
          <p:cNvPr id="7" name="Oval 6">
            <a:extLst>
              <a:ext uri="{FF2B5EF4-FFF2-40B4-BE49-F238E27FC236}">
                <a16:creationId xmlns:a16="http://schemas.microsoft.com/office/drawing/2014/main" id="{7A08AF70-3F92-4896-94D2-A35854CB1454}"/>
              </a:ext>
            </a:extLst>
          </p:cNvPr>
          <p:cNvSpPr/>
          <p:nvPr/>
        </p:nvSpPr>
        <p:spPr>
          <a:xfrm>
            <a:off x="8534400" y="2133600"/>
            <a:ext cx="533400" cy="533400"/>
          </a:xfrm>
          <a:prstGeom prst="ellipse">
            <a:avLst/>
          </a:prstGeom>
          <a:noFill/>
          <a:ln w="317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901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82007"/>
            <a:ext cx="8229600" cy="1143000"/>
          </a:xfrm>
        </p:spPr>
        <p:txBody>
          <a:bodyPr>
            <a:normAutofit/>
          </a:bodyPr>
          <a:lstStyle/>
          <a:p>
            <a:pPr algn="ctr">
              <a:defRPr/>
            </a:pPr>
            <a:r>
              <a:rPr lang="en-US" dirty="0">
                <a:latin typeface="Tahoma" panose="020B0604030504040204" pitchFamily="34" charset="0"/>
                <a:ea typeface="Tahoma" panose="020B0604030504040204" pitchFamily="34" charset="0"/>
                <a:cs typeface="Tahoma" panose="020B0604030504040204" pitchFamily="34" charset="0"/>
              </a:rPr>
              <a:t>Fertilization</a:t>
            </a:r>
          </a:p>
        </p:txBody>
      </p:sp>
      <p:sp>
        <p:nvSpPr>
          <p:cNvPr id="2" name="Content Placeholder 1"/>
          <p:cNvSpPr>
            <a:spLocks noGrp="1"/>
          </p:cNvSpPr>
          <p:nvPr>
            <p:ph idx="1"/>
          </p:nvPr>
        </p:nvSpPr>
        <p:spPr>
          <a:xfrm>
            <a:off x="1828800" y="1143001"/>
            <a:ext cx="8382000" cy="2286000"/>
          </a:xfrm>
        </p:spPr>
        <p:txBody>
          <a:bodyPr>
            <a:normAutofit lnSpcReduction="10000"/>
          </a:bodyPr>
          <a:lstStyle/>
          <a:p>
            <a:pPr marL="109537" indent="0">
              <a:buNone/>
            </a:pPr>
            <a:r>
              <a:rPr lang="en-US" dirty="0"/>
              <a:t>Fertilize every 2-3 weeks if not using Mel’s Mix</a:t>
            </a:r>
          </a:p>
          <a:p>
            <a:pPr marL="708025" lvl="1" indent="-342900"/>
            <a:r>
              <a:rPr lang="en-US" sz="2400" dirty="0"/>
              <a:t>Organic pelleted chicken manure</a:t>
            </a:r>
          </a:p>
          <a:p>
            <a:pPr marL="708025" lvl="1" indent="-342900"/>
            <a:r>
              <a:rPr lang="en-US" sz="2400" dirty="0"/>
              <a:t>Fish emulsion?</a:t>
            </a:r>
          </a:p>
          <a:p>
            <a:pPr marL="708025" lvl="1" indent="-342900"/>
            <a:r>
              <a:rPr lang="en-US" sz="2400" dirty="0"/>
              <a:t>10-10-10/8-8-8</a:t>
            </a:r>
          </a:p>
          <a:p>
            <a:pPr marL="708025" lvl="1" indent="-342900"/>
            <a:r>
              <a:rPr lang="en-US" sz="2400" dirty="0"/>
              <a:t>Soil test?</a:t>
            </a:r>
          </a:p>
        </p:txBody>
      </p:sp>
      <p:pic>
        <p:nvPicPr>
          <p:cNvPr id="33796" name="Picture 5" descr="IMG_0006"/>
          <p:cNvPicPr>
            <a:picLocks noChangeAspect="1" noChangeArrowheads="1"/>
          </p:cNvPicPr>
          <p:nvPr/>
        </p:nvPicPr>
        <p:blipFill>
          <a:blip r:embed="rId3" cstate="print"/>
          <a:srcRect/>
          <a:stretch>
            <a:fillRect/>
          </a:stretch>
        </p:blipFill>
        <p:spPr bwMode="auto">
          <a:xfrm>
            <a:off x="2239964" y="3449472"/>
            <a:ext cx="4816475" cy="2673158"/>
          </a:xfrm>
          <a:prstGeom prst="rect">
            <a:avLst/>
          </a:prstGeom>
          <a:noFill/>
          <a:ln w="9525">
            <a:noFill/>
            <a:miter lim="800000"/>
            <a:headEnd/>
            <a:tailEnd/>
          </a:ln>
        </p:spPr>
      </p:pic>
      <p:sp>
        <p:nvSpPr>
          <p:cNvPr id="5" name="TextBox 4"/>
          <p:cNvSpPr txBox="1"/>
          <p:nvPr/>
        </p:nvSpPr>
        <p:spPr>
          <a:xfrm>
            <a:off x="2895600" y="1828801"/>
            <a:ext cx="256802" cy="646331"/>
          </a:xfrm>
          <a:prstGeom prst="rect">
            <a:avLst/>
          </a:prstGeom>
          <a:noFill/>
        </p:spPr>
        <p:txBody>
          <a:bodyPr wrap="none" rtlCol="0">
            <a:spAutoFit/>
          </a:bodyPr>
          <a:lstStyle/>
          <a:p>
            <a:r>
              <a:rPr lang="en-US" dirty="0">
                <a:latin typeface="Tahoma" pitchFamily="34" charset="0"/>
                <a:ea typeface="Tahoma" pitchFamily="34" charset="0"/>
                <a:cs typeface="Tahoma" pitchFamily="34" charset="0"/>
              </a:rPr>
              <a:t> </a:t>
            </a:r>
          </a:p>
          <a:p>
            <a:endParaRPr lang="en-US" dirty="0"/>
          </a:p>
        </p:txBody>
      </p:sp>
      <p:pic>
        <p:nvPicPr>
          <p:cNvPr id="36866" name="Picture 2" descr="http://media.tractorsupply.com/is/image/TractorSupplyCompany/how_to_care_for_edible_gardens_1?$360$"/>
          <p:cNvPicPr>
            <a:picLocks noChangeAspect="1" noChangeArrowheads="1"/>
          </p:cNvPicPr>
          <p:nvPr/>
        </p:nvPicPr>
        <p:blipFill rotWithShape="1">
          <a:blip r:embed="rId4">
            <a:extLst>
              <a:ext uri="{28A0092B-C50C-407E-A947-70E740481C1C}">
                <a14:useLocalDpi xmlns:a14="http://schemas.microsoft.com/office/drawing/2010/main" val="0"/>
              </a:ext>
            </a:extLst>
          </a:blip>
          <a:srcRect r="21753"/>
          <a:stretch/>
        </p:blipFill>
        <p:spPr bwMode="auto">
          <a:xfrm>
            <a:off x="7239001" y="2209800"/>
            <a:ext cx="3020189"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24467" y="4324387"/>
            <a:ext cx="2408237" cy="461665"/>
          </a:xfrm>
          <a:prstGeom prst="rect">
            <a:avLst/>
          </a:prstGeom>
          <a:noFill/>
        </p:spPr>
        <p:txBody>
          <a:bodyPr wrap="square" rtlCol="0">
            <a:spAutoFit/>
          </a:bodyPr>
          <a:lstStyle/>
          <a:p>
            <a:r>
              <a:rPr lang="en-US" sz="2400" dirty="0"/>
              <a:t>Best to side dress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E86BA-5797-4EBB-A386-8E863CDE6FEC}"/>
              </a:ext>
            </a:extLst>
          </p:cNvPr>
          <p:cNvSpPr>
            <a:spLocks noGrp="1"/>
          </p:cNvSpPr>
          <p:nvPr>
            <p:ph type="title" idx="4294967295"/>
          </p:nvPr>
        </p:nvSpPr>
        <p:spPr>
          <a:xfrm>
            <a:off x="1981200" y="228600"/>
            <a:ext cx="8229600" cy="1143000"/>
          </a:xfrm>
        </p:spPr>
        <p:txBody>
          <a:bodyPr>
            <a:normAutofit/>
          </a:bodyPr>
          <a:lstStyle/>
          <a:p>
            <a:pPr algn="ctr"/>
            <a:r>
              <a:rPr lang="en-US" sz="4800" dirty="0"/>
              <a:t>Soil Test</a:t>
            </a:r>
          </a:p>
        </p:txBody>
      </p:sp>
      <p:pic>
        <p:nvPicPr>
          <p:cNvPr id="5" name="Content Placeholder 4">
            <a:extLst>
              <a:ext uri="{FF2B5EF4-FFF2-40B4-BE49-F238E27FC236}">
                <a16:creationId xmlns:a16="http://schemas.microsoft.com/office/drawing/2014/main" id="{1BF95545-E16D-403D-A744-974C7885BA2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162300" y="2057400"/>
            <a:ext cx="5867400" cy="4400550"/>
          </a:xfrm>
        </p:spPr>
      </p:pic>
    </p:spTree>
    <p:extLst>
      <p:ext uri="{BB962C8B-B14F-4D97-AF65-F5344CB8AC3E}">
        <p14:creationId xmlns:p14="http://schemas.microsoft.com/office/powerpoint/2010/main" val="389260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1979614" y="0"/>
            <a:ext cx="8226425" cy="141605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Water Your Garden</a:t>
            </a:r>
          </a:p>
        </p:txBody>
      </p:sp>
      <p:sp>
        <p:nvSpPr>
          <p:cNvPr id="35842" name="Rectangle 3"/>
          <p:cNvSpPr>
            <a:spLocks noGrp="1" noChangeArrowheads="1"/>
          </p:cNvSpPr>
          <p:nvPr>
            <p:ph idx="1"/>
          </p:nvPr>
        </p:nvSpPr>
        <p:spPr>
          <a:xfrm>
            <a:off x="2209800" y="1416050"/>
            <a:ext cx="2667000" cy="869950"/>
          </a:xfrm>
        </p:spPr>
        <p:txBody>
          <a:bodyPr>
            <a:normAutofit/>
          </a:bodyPr>
          <a:lstStyle/>
          <a:p>
            <a:pPr marL="0" indent="0">
              <a:buNone/>
            </a:pPr>
            <a:r>
              <a:rPr lang="en-US" sz="2800" dirty="0">
                <a:solidFill>
                  <a:srgbClr val="000000"/>
                </a:solidFill>
                <a:latin typeface="Tahoma" pitchFamily="34" charset="0"/>
                <a:ea typeface="Tahoma" pitchFamily="34" charset="0"/>
                <a:cs typeface="Tahoma" pitchFamily="34" charset="0"/>
              </a:rPr>
              <a:t>Water by hand </a:t>
            </a:r>
          </a:p>
        </p:txBody>
      </p:sp>
      <p:pic>
        <p:nvPicPr>
          <p:cNvPr id="35845" name="Picture 5" descr="IMG_0002"/>
          <p:cNvPicPr>
            <a:picLocks noChangeAspect="1" noChangeArrowheads="1"/>
          </p:cNvPicPr>
          <p:nvPr/>
        </p:nvPicPr>
        <p:blipFill>
          <a:blip r:embed="rId3" cstate="print"/>
          <a:srcRect/>
          <a:stretch>
            <a:fillRect/>
          </a:stretch>
        </p:blipFill>
        <p:spPr bwMode="auto">
          <a:xfrm>
            <a:off x="2285129" y="1906616"/>
            <a:ext cx="2821858" cy="211639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398997" y="4143917"/>
            <a:ext cx="2821858" cy="2253294"/>
          </a:xfrm>
          <a:prstGeom prst="rect">
            <a:avLst/>
          </a:prstGeom>
          <a:noFill/>
          <a:ln w="9525">
            <a:noFill/>
            <a:miter lim="800000"/>
            <a:headEnd/>
            <a:tailEnd/>
          </a:ln>
        </p:spPr>
      </p:pic>
      <p:pic>
        <p:nvPicPr>
          <p:cNvPr id="7" name="Picture 2"/>
          <p:cNvPicPr>
            <a:picLocks noChangeAspect="1" noChangeArrowheads="1"/>
          </p:cNvPicPr>
          <p:nvPr/>
        </p:nvPicPr>
        <p:blipFill>
          <a:blip r:embed="rId5" cstate="print">
            <a:lum bright="10000"/>
          </a:blip>
          <a:srcRect/>
          <a:stretch>
            <a:fillRect/>
          </a:stretch>
        </p:blipFill>
        <p:spPr bwMode="auto">
          <a:xfrm>
            <a:off x="5686738" y="1524000"/>
            <a:ext cx="4496555" cy="3048000"/>
          </a:xfrm>
          <a:prstGeom prst="rect">
            <a:avLst/>
          </a:prstGeom>
          <a:noFill/>
          <a:ln w="9525">
            <a:noFill/>
            <a:miter lim="800000"/>
            <a:headEnd/>
            <a:tailEnd/>
          </a:ln>
        </p:spPr>
      </p:pic>
      <p:sp>
        <p:nvSpPr>
          <p:cNvPr id="8" name="Rectangle 3">
            <a:extLst>
              <a:ext uri="{FF2B5EF4-FFF2-40B4-BE49-F238E27FC236}">
                <a16:creationId xmlns:a16="http://schemas.microsoft.com/office/drawing/2014/main" id="{A5D225A7-26C4-4F55-A0CA-DA2331572465}"/>
              </a:ext>
            </a:extLst>
          </p:cNvPr>
          <p:cNvSpPr txBox="1">
            <a:spLocks noChangeArrowheads="1"/>
          </p:cNvSpPr>
          <p:nvPr/>
        </p:nvSpPr>
        <p:spPr>
          <a:xfrm>
            <a:off x="5691287" y="4572000"/>
            <a:ext cx="4496555" cy="9155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solidFill>
                  <a:srgbClr val="000000"/>
                </a:solidFill>
                <a:latin typeface="Tahoma" pitchFamily="34" charset="0"/>
                <a:ea typeface="Tahoma" pitchFamily="34" charset="0"/>
                <a:cs typeface="Tahoma" pitchFamily="34" charset="0"/>
              </a:rPr>
              <a:t>Or micro-irrigation on timer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8DEE4-63BD-4BF1-A45D-98ED84AAFC1F}"/>
              </a:ext>
            </a:extLst>
          </p:cNvPr>
          <p:cNvPicPr>
            <a:picLocks noChangeAspect="1"/>
          </p:cNvPicPr>
          <p:nvPr/>
        </p:nvPicPr>
        <p:blipFill>
          <a:blip r:embed="rId3"/>
          <a:stretch>
            <a:fillRect/>
          </a:stretch>
        </p:blipFill>
        <p:spPr>
          <a:xfrm>
            <a:off x="9020176" y="3810001"/>
            <a:ext cx="1476375" cy="2514600"/>
          </a:xfrm>
          <a:prstGeom prst="rect">
            <a:avLst/>
          </a:prstGeom>
        </p:spPr>
      </p:pic>
      <p:sp>
        <p:nvSpPr>
          <p:cNvPr id="3" name="Title 2"/>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Plan for pest control </a:t>
            </a:r>
          </a:p>
        </p:txBody>
      </p:sp>
      <p:sp>
        <p:nvSpPr>
          <p:cNvPr id="2" name="Content Placeholder 1"/>
          <p:cNvSpPr>
            <a:spLocks noGrp="1"/>
          </p:cNvSpPr>
          <p:nvPr>
            <p:ph idx="1"/>
          </p:nvPr>
        </p:nvSpPr>
        <p:spPr/>
        <p:txBody>
          <a:bodyPr>
            <a:normAutofit/>
          </a:bodyPr>
          <a:lstStyle/>
          <a:p>
            <a:r>
              <a:rPr lang="en-US" sz="2800" dirty="0"/>
              <a:t>Most problems can be controlled with an insecticidal soap like Safer Soap</a:t>
            </a:r>
          </a:p>
          <a:p>
            <a:r>
              <a:rPr lang="en-US" sz="2800" dirty="0"/>
              <a:t>Neem oil is also effective on insects and can have a fungicidal effect also</a:t>
            </a:r>
          </a:p>
          <a:p>
            <a:r>
              <a:rPr lang="en-US" sz="2800" dirty="0"/>
              <a:t>Use </a:t>
            </a:r>
            <a:r>
              <a:rPr lang="en-US" sz="2800" dirty="0" err="1"/>
              <a:t>Bt</a:t>
            </a:r>
            <a:r>
              <a:rPr lang="en-US" sz="2800" dirty="0"/>
              <a:t> (</a:t>
            </a:r>
            <a:r>
              <a:rPr lang="en-US" sz="2800" i="1" dirty="0"/>
              <a:t>Bacillus thuringiensis) </a:t>
            </a:r>
            <a:r>
              <a:rPr lang="en-US" sz="2800" dirty="0"/>
              <a:t>or manual removal for caterpillars</a:t>
            </a:r>
          </a:p>
          <a:p>
            <a:r>
              <a:rPr lang="en-US" sz="2800" dirty="0"/>
              <a:t>Complete list in Garden Guide </a:t>
            </a:r>
            <a:r>
              <a:rPr lang="en-US" sz="2800" i="1" dirty="0">
                <a:solidFill>
                  <a:srgbClr val="FF0000"/>
                </a:solidFill>
              </a:rPr>
              <a:t>Scout regularly </a:t>
            </a:r>
          </a:p>
          <a:p>
            <a:r>
              <a:rPr lang="en-US" sz="2800" dirty="0"/>
              <a:t>Ants can be treated with boiling water. </a:t>
            </a:r>
          </a:p>
          <a:p>
            <a:r>
              <a:rPr lang="en-US" sz="2800" dirty="0"/>
              <a:t>Treat early</a:t>
            </a:r>
          </a:p>
        </p:txBody>
      </p:sp>
      <p:pic>
        <p:nvPicPr>
          <p:cNvPr id="6" name="Picture 5" descr="A close up of a flower&#10;&#10;Description automatically generated">
            <a:extLst>
              <a:ext uri="{FF2B5EF4-FFF2-40B4-BE49-F238E27FC236}">
                <a16:creationId xmlns:a16="http://schemas.microsoft.com/office/drawing/2014/main" id="{285A6F8B-2A49-4BFC-BE90-FF7A79B3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175" y="613570"/>
            <a:ext cx="1333500" cy="1333500"/>
          </a:xfrm>
          <a:prstGeom prst="rect">
            <a:avLst/>
          </a:prstGeom>
        </p:spPr>
      </p:pic>
    </p:spTree>
    <p:extLst>
      <p:ext uri="{BB962C8B-B14F-4D97-AF65-F5344CB8AC3E}">
        <p14:creationId xmlns:p14="http://schemas.microsoft.com/office/powerpoint/2010/main" val="4013662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81200" y="304800"/>
            <a:ext cx="8229600" cy="1143000"/>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Trim off the dead leaves</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301875" y="2133600"/>
            <a:ext cx="7588250" cy="4267200"/>
          </a:xfrm>
        </p:spPr>
      </p:pic>
    </p:spTree>
    <p:extLst>
      <p:ext uri="{BB962C8B-B14F-4D97-AF65-F5344CB8AC3E}">
        <p14:creationId xmlns:p14="http://schemas.microsoft.com/office/powerpoint/2010/main" val="1595541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31939"/>
            <a:ext cx="8229600" cy="4792662"/>
          </a:xfrm>
        </p:spPr>
        <p:txBody>
          <a:bodyPr/>
          <a:lstStyle/>
          <a:p>
            <a:r>
              <a:rPr lang="en-US" dirty="0"/>
              <a:t>Are microscopic parasitic worms that live in the soil in areas with hot climates.  They bore into the plant roots and cause galls that inhibit the roots from taking in nutrients.</a:t>
            </a:r>
          </a:p>
        </p:txBody>
      </p:sp>
      <p:sp>
        <p:nvSpPr>
          <p:cNvPr id="3" name="Title 2"/>
          <p:cNvSpPr>
            <a:spLocks noGrp="1"/>
          </p:cNvSpPr>
          <p:nvPr>
            <p:ph type="title"/>
          </p:nvPr>
        </p:nvSpPr>
        <p:spPr/>
        <p:txBody>
          <a:bodyPr/>
          <a:lstStyle/>
          <a:p>
            <a:pPr algn="ctr"/>
            <a:r>
              <a:rPr lang="en-US" dirty="0"/>
              <a:t>Root-knot Nematodes</a:t>
            </a:r>
          </a:p>
        </p:txBody>
      </p:sp>
      <p:sp>
        <p:nvSpPr>
          <p:cNvPr id="4" name="AutoShape 2" descr="Image result for root nematodes"/>
          <p:cNvSpPr>
            <a:spLocks noChangeAspect="1" noChangeArrowheads="1"/>
          </p:cNvSpPr>
          <p:nvPr/>
        </p:nvSpPr>
        <p:spPr bwMode="auto">
          <a:xfrm>
            <a:off x="2667000" y="754856"/>
            <a:ext cx="1085850" cy="1328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5" name="AutoShape 4" descr="Image result for root nematodes"/>
          <p:cNvSpPr>
            <a:spLocks noChangeAspect="1" noChangeArrowheads="1"/>
          </p:cNvSpPr>
          <p:nvPr/>
        </p:nvSpPr>
        <p:spPr bwMode="auto">
          <a:xfrm>
            <a:off x="2781300" y="869156"/>
            <a:ext cx="1085850" cy="1328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6" name="AutoShape 6" descr="Image result for root nematodes"/>
          <p:cNvSpPr>
            <a:spLocks noChangeAspect="1" noChangeArrowheads="1"/>
          </p:cNvSpPr>
          <p:nvPr/>
        </p:nvSpPr>
        <p:spPr bwMode="auto">
          <a:xfrm>
            <a:off x="2895600" y="983456"/>
            <a:ext cx="1085850" cy="1328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pic>
        <p:nvPicPr>
          <p:cNvPr id="266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1" y="3517168"/>
            <a:ext cx="2260870" cy="276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299" y="4333282"/>
            <a:ext cx="2810863" cy="168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56" y="3353120"/>
            <a:ext cx="1950244" cy="132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69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417638"/>
            <a:ext cx="4686301" cy="4525962"/>
          </a:xfrm>
        </p:spPr>
        <p:txBody>
          <a:bodyPr>
            <a:normAutofit fontScale="55000" lnSpcReduction="20000"/>
          </a:bodyPr>
          <a:lstStyle/>
          <a:p>
            <a:r>
              <a:rPr lang="en-US" sz="4400" dirty="0"/>
              <a:t>Root-knot nematode affects many cool-season crops.</a:t>
            </a:r>
          </a:p>
          <a:p>
            <a:r>
              <a:rPr lang="en-US" sz="4400" dirty="0"/>
              <a:t>Look for nematode-resistant varieties.</a:t>
            </a:r>
          </a:p>
          <a:p>
            <a:r>
              <a:rPr lang="en-US" sz="4400" dirty="0"/>
              <a:t>Add organic matter to your soil.</a:t>
            </a:r>
          </a:p>
          <a:p>
            <a:r>
              <a:rPr lang="en-US" sz="4400" dirty="0"/>
              <a:t>Solarize in summer.</a:t>
            </a:r>
          </a:p>
          <a:p>
            <a:r>
              <a:rPr lang="en-US" sz="4400" dirty="0"/>
              <a:t>Plant cover crops (Marigold, </a:t>
            </a:r>
          </a:p>
          <a:p>
            <a:r>
              <a:rPr lang="en-US" sz="4400" dirty="0" err="1"/>
              <a:t>Sunn</a:t>
            </a:r>
            <a:r>
              <a:rPr lang="en-US" sz="4400" dirty="0"/>
              <a:t> hemp, Hairy indigo).</a:t>
            </a:r>
          </a:p>
          <a:p>
            <a:r>
              <a:rPr lang="en-US" sz="4400" dirty="0"/>
              <a:t>Nematode Management in the Vegetable Garden. </a:t>
            </a:r>
            <a:r>
              <a:rPr lang="en-US" sz="4400" dirty="0">
                <a:hlinkClick r:id="rId3"/>
              </a:rPr>
              <a:t>http://edis.ifas.ufl.edu/ng005</a:t>
            </a:r>
            <a:endParaRPr lang="en-US" sz="7300" dirty="0"/>
          </a:p>
          <a:p>
            <a:endParaRPr lang="en-US" dirty="0"/>
          </a:p>
        </p:txBody>
      </p:sp>
      <p:sp>
        <p:nvSpPr>
          <p:cNvPr id="3" name="Title 2"/>
          <p:cNvSpPr>
            <a:spLocks noGrp="1"/>
          </p:cNvSpPr>
          <p:nvPr>
            <p:ph type="title"/>
          </p:nvPr>
        </p:nvSpPr>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Nematodes</a:t>
            </a:r>
          </a:p>
        </p:txBody>
      </p:sp>
      <p:pic>
        <p:nvPicPr>
          <p:cNvPr id="5" name="Picture 4" descr="A picture containing grass, outdoor, train, track&#10;&#10;Description automatically generated">
            <a:extLst>
              <a:ext uri="{FF2B5EF4-FFF2-40B4-BE49-F238E27FC236}">
                <a16:creationId xmlns:a16="http://schemas.microsoft.com/office/drawing/2014/main" id="{EC23C212-015D-4DBF-994D-1DC3485D82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43602" y="1912938"/>
            <a:ext cx="2971798" cy="1981199"/>
          </a:xfrm>
          <a:prstGeom prst="rect">
            <a:avLst/>
          </a:prstGeom>
        </p:spPr>
      </p:pic>
      <p:pic>
        <p:nvPicPr>
          <p:cNvPr id="6" name="Picture 5" descr="A close up of some grass&#10;&#10;Description automatically generated">
            <a:extLst>
              <a:ext uri="{FF2B5EF4-FFF2-40B4-BE49-F238E27FC236}">
                <a16:creationId xmlns:a16="http://schemas.microsoft.com/office/drawing/2014/main" id="{6CE02E8C-67E3-40B9-AD2D-1C2914A95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334" y="804070"/>
            <a:ext cx="1828800" cy="2438400"/>
          </a:xfrm>
          <a:prstGeom prst="rect">
            <a:avLst/>
          </a:prstGeom>
        </p:spPr>
      </p:pic>
      <p:pic>
        <p:nvPicPr>
          <p:cNvPr id="8" name="Picture 7" descr="A close up of a flower garden&#10;&#10;Description automatically generated">
            <a:extLst>
              <a:ext uri="{FF2B5EF4-FFF2-40B4-BE49-F238E27FC236}">
                <a16:creationId xmlns:a16="http://schemas.microsoft.com/office/drawing/2014/main" id="{AF610BDD-A13A-4273-A866-A7C3BF295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0101" y="3122264"/>
            <a:ext cx="2133600" cy="3017838"/>
          </a:xfrm>
          <a:prstGeom prst="rect">
            <a:avLst/>
          </a:prstGeom>
        </p:spPr>
      </p:pic>
    </p:spTree>
    <p:extLst>
      <p:ext uri="{BB962C8B-B14F-4D97-AF65-F5344CB8AC3E}">
        <p14:creationId xmlns:p14="http://schemas.microsoft.com/office/powerpoint/2010/main" val="2997102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burrowsc\Pictures\Garden\Vegetables\Squirrel Da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094" y="1968159"/>
            <a:ext cx="2856789" cy="20921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1524000" y="274638"/>
            <a:ext cx="8229600" cy="1143000"/>
          </a:xfrm>
        </p:spPr>
        <p:txBody>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Other pests….</a:t>
            </a:r>
          </a:p>
        </p:txBody>
      </p:sp>
      <p:pic>
        <p:nvPicPr>
          <p:cNvPr id="56323" name="Picture 3"/>
          <p:cNvPicPr>
            <a:picLocks noGrp="1" noChangeAspect="1" noChangeArrowheads="1"/>
          </p:cNvPicPr>
          <p:nvPr>
            <p:ph idx="4294967295"/>
          </p:nvPr>
        </p:nvPicPr>
        <p:blipFill>
          <a:blip r:embed="rId4" cstate="print"/>
          <a:srcRect/>
          <a:stretch>
            <a:fillRect/>
          </a:stretch>
        </p:blipFill>
        <p:spPr bwMode="auto">
          <a:xfrm>
            <a:off x="2895601" y="4282358"/>
            <a:ext cx="3547401" cy="2362200"/>
          </a:xfrm>
          <a:prstGeom prst="rect">
            <a:avLst/>
          </a:prstGeom>
          <a:noFill/>
          <a:ln w="9525">
            <a:noFill/>
            <a:miter lim="800000"/>
            <a:headEnd/>
            <a:tailEnd/>
          </a:ln>
        </p:spPr>
      </p:pic>
      <p:pic>
        <p:nvPicPr>
          <p:cNvPr id="33794" name="Picture 2"/>
          <p:cNvPicPr>
            <a:picLocks noChangeAspect="1" noChangeArrowheads="1"/>
          </p:cNvPicPr>
          <p:nvPr/>
        </p:nvPicPr>
        <p:blipFill>
          <a:blip r:embed="rId5" cstate="print"/>
          <a:srcRect/>
          <a:stretch>
            <a:fillRect/>
          </a:stretch>
        </p:blipFill>
        <p:spPr bwMode="auto">
          <a:xfrm>
            <a:off x="6781800" y="4282358"/>
            <a:ext cx="3141378" cy="2356034"/>
          </a:xfrm>
          <a:prstGeom prst="rect">
            <a:avLst/>
          </a:prstGeom>
          <a:noFill/>
          <a:ln w="9525">
            <a:noFill/>
            <a:miter lim="800000"/>
            <a:headEnd/>
            <a:tailEnd/>
          </a:ln>
        </p:spPr>
      </p:pic>
      <p:pic>
        <p:nvPicPr>
          <p:cNvPr id="56322" name="Picture 2"/>
          <p:cNvPicPr>
            <a:picLocks noChangeAspect="1" noChangeArrowheads="1"/>
          </p:cNvPicPr>
          <p:nvPr/>
        </p:nvPicPr>
        <p:blipFill>
          <a:blip r:embed="rId6" cstate="print">
            <a:lum bright="10000"/>
          </a:blip>
          <a:srcRect/>
          <a:stretch>
            <a:fillRect/>
          </a:stretch>
        </p:blipFill>
        <p:spPr bwMode="auto">
          <a:xfrm>
            <a:off x="6781800" y="1968161"/>
            <a:ext cx="3141378" cy="209215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1979614" y="0"/>
            <a:ext cx="8226425" cy="106680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Protecting Your Garden</a:t>
            </a:r>
          </a:p>
        </p:txBody>
      </p:sp>
      <p:sp>
        <p:nvSpPr>
          <p:cNvPr id="37890" name="Rectangle 3"/>
          <p:cNvSpPr>
            <a:spLocks noGrp="1" noChangeArrowheads="1"/>
          </p:cNvSpPr>
          <p:nvPr>
            <p:ph idx="1"/>
          </p:nvPr>
        </p:nvSpPr>
        <p:spPr>
          <a:xfrm>
            <a:off x="1979614" y="1143000"/>
            <a:ext cx="8226425" cy="4953000"/>
          </a:xfrm>
        </p:spPr>
        <p:txBody>
          <a:bodyPr/>
          <a:lstStyle/>
          <a:p>
            <a:pPr eaLnBrk="1" hangingPunct="1"/>
            <a:r>
              <a:rPr lang="en-US" sz="4000" dirty="0">
                <a:solidFill>
                  <a:srgbClr val="000000"/>
                </a:solidFill>
                <a:latin typeface="Tahoma" pitchFamily="34" charset="0"/>
                <a:ea typeface="Tahoma" pitchFamily="34" charset="0"/>
                <a:cs typeface="Tahoma" pitchFamily="34" charset="0"/>
              </a:rPr>
              <a:t> Wire Fencing</a:t>
            </a:r>
          </a:p>
          <a:p>
            <a:pPr eaLnBrk="1" hangingPunct="1"/>
            <a:r>
              <a:rPr lang="en-US" sz="4000" dirty="0">
                <a:solidFill>
                  <a:srgbClr val="000000"/>
                </a:solidFill>
                <a:latin typeface="Tahoma" pitchFamily="34" charset="0"/>
                <a:ea typeface="Tahoma" pitchFamily="34" charset="0"/>
                <a:cs typeface="Tahoma" pitchFamily="34" charset="0"/>
              </a:rPr>
              <a:t> Bird netting </a:t>
            </a:r>
          </a:p>
          <a:p>
            <a:pPr eaLnBrk="1" hangingPunct="1"/>
            <a:r>
              <a:rPr lang="en-US" sz="4000" dirty="0">
                <a:solidFill>
                  <a:srgbClr val="000000"/>
                </a:solidFill>
                <a:latin typeface="Tahoma" pitchFamily="34" charset="0"/>
                <a:ea typeface="Tahoma" pitchFamily="34" charset="0"/>
                <a:cs typeface="Tahoma" pitchFamily="34" charset="0"/>
              </a:rPr>
              <a:t> Frost Cloth </a:t>
            </a:r>
          </a:p>
        </p:txBody>
      </p:sp>
      <p:pic>
        <p:nvPicPr>
          <p:cNvPr id="30722" name="Picture 2" descr="http://www.veggiecare.com/images/Cloches/hoop%20house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657" y="3429001"/>
            <a:ext cx="3876674" cy="2907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1" y="1329928"/>
            <a:ext cx="2575769" cy="457914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5"/>
          <p:cNvGraphicFramePr>
            <a:graphicFrameLocks noChangeAspect="1"/>
          </p:cNvGraphicFramePr>
          <p:nvPr/>
        </p:nvGraphicFramePr>
        <p:xfrm>
          <a:off x="8348664" y="4064000"/>
          <a:ext cx="2090737" cy="2717800"/>
        </p:xfrm>
        <a:graphic>
          <a:graphicData uri="http://schemas.openxmlformats.org/presentationml/2006/ole">
            <mc:AlternateContent xmlns:mc="http://schemas.openxmlformats.org/markup-compatibility/2006">
              <mc:Choice xmlns:v="urn:schemas-microsoft-com:vml" Requires="v">
                <p:oleObj spid="_x0000_s24814" name="Clip" r:id="rId4" imgW="1407960" imgH="1831320" progId="">
                  <p:embed/>
                </p:oleObj>
              </mc:Choice>
              <mc:Fallback>
                <p:oleObj name="Clip" r:id="rId4" imgW="1407960" imgH="183132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664" y="4064000"/>
                        <a:ext cx="2090737" cy="271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4" name="Rectangle 2"/>
          <p:cNvSpPr>
            <a:spLocks noGrp="1" noChangeArrowheads="1"/>
          </p:cNvSpPr>
          <p:nvPr>
            <p:ph type="title"/>
          </p:nvPr>
        </p:nvSpPr>
        <p:spPr>
          <a:xfrm>
            <a:off x="2133600" y="381000"/>
            <a:ext cx="7772400" cy="1143000"/>
          </a:xfrm>
        </p:spPr>
        <p:txBody>
          <a:bodyPr>
            <a:noAutofit/>
          </a:bodyPr>
          <a:lstStyle/>
          <a:p>
            <a:pPr algn="ctr">
              <a:defRPr/>
            </a:pPr>
            <a:r>
              <a:rPr lang="en-US" dirty="0">
                <a:effectLst>
                  <a:outerShdw blurRad="38100" dist="38100" dir="2700000" algn="tl">
                    <a:srgbClr val="000000">
                      <a:alpha val="43137"/>
                    </a:srgbClr>
                  </a:outerShdw>
                </a:effectLst>
                <a:latin typeface="Tahoma" pitchFamily="34" charset="0"/>
                <a:ea typeface="Tahoma" pitchFamily="34" charset="0"/>
                <a:cs typeface="Tahoma" pitchFamily="34" charset="0"/>
              </a:rPr>
              <a:t>Garden Planning - Crop Arrangement</a:t>
            </a:r>
          </a:p>
        </p:txBody>
      </p:sp>
      <p:sp>
        <p:nvSpPr>
          <p:cNvPr id="8195" name="Rectangle 3"/>
          <p:cNvSpPr>
            <a:spLocks noGrp="1" noChangeArrowheads="1"/>
          </p:cNvSpPr>
          <p:nvPr>
            <p:ph idx="1"/>
          </p:nvPr>
        </p:nvSpPr>
        <p:spPr>
          <a:xfrm>
            <a:off x="1905000" y="2133600"/>
            <a:ext cx="6934200" cy="4114800"/>
          </a:xfrm>
          <a:noFill/>
          <a:ln w="28575">
            <a:noFill/>
          </a:ln>
        </p:spPr>
        <p:txBody>
          <a:bodyPr>
            <a:normAutofit/>
          </a:bodyPr>
          <a:lstStyle/>
          <a:p>
            <a:pPr marL="365760" indent="-256032">
              <a:lnSpc>
                <a:spcPct val="90000"/>
              </a:lnSpc>
              <a:buFont typeface="Wingdings 3"/>
              <a:buChar char=""/>
              <a:defRPr/>
            </a:pPr>
            <a:r>
              <a:rPr lang="en-US" dirty="0">
                <a:latin typeface="Tahoma" pitchFamily="34" charset="0"/>
                <a:ea typeface="Tahoma" pitchFamily="34" charset="0"/>
                <a:cs typeface="Tahoma" pitchFamily="34" charset="0"/>
              </a:rPr>
              <a:t>Group by family (for crop rotation)</a:t>
            </a:r>
          </a:p>
          <a:p>
            <a:pPr marL="365760" indent="-256032">
              <a:lnSpc>
                <a:spcPct val="90000"/>
              </a:lnSpc>
              <a:buFont typeface="Wingdings 3"/>
              <a:buChar char=""/>
              <a:defRPr/>
            </a:pPr>
            <a:r>
              <a:rPr lang="en-US" dirty="0">
                <a:latin typeface="Tahoma" pitchFamily="34" charset="0"/>
                <a:ea typeface="Tahoma" pitchFamily="34" charset="0"/>
                <a:cs typeface="Tahoma" pitchFamily="34" charset="0"/>
              </a:rPr>
              <a:t>By planting/maturation dates</a:t>
            </a:r>
          </a:p>
          <a:p>
            <a:pPr marL="365760" indent="-256032">
              <a:lnSpc>
                <a:spcPct val="90000"/>
              </a:lnSpc>
              <a:buFont typeface="Wingdings 3"/>
              <a:buChar char=""/>
              <a:defRPr/>
            </a:pPr>
            <a:r>
              <a:rPr lang="en-US" dirty="0">
                <a:latin typeface="Tahoma" pitchFamily="34" charset="0"/>
                <a:ea typeface="Tahoma" pitchFamily="34" charset="0"/>
                <a:cs typeface="Tahoma" pitchFamily="34" charset="0"/>
              </a:rPr>
              <a:t>By plant size (tall, medium, short)</a:t>
            </a:r>
          </a:p>
          <a:p>
            <a:pPr marL="365760" indent="-256032">
              <a:lnSpc>
                <a:spcPct val="90000"/>
              </a:lnSpc>
              <a:buFont typeface="Wingdings 3"/>
              <a:buChar char=""/>
              <a:defRPr/>
            </a:pPr>
            <a:r>
              <a:rPr lang="en-US" dirty="0">
                <a:latin typeface="Tahoma" pitchFamily="34" charset="0"/>
                <a:ea typeface="Tahoma" pitchFamily="34" charset="0"/>
                <a:cs typeface="Tahoma" pitchFamily="34" charset="0"/>
              </a:rPr>
              <a:t>Similar spacing (ex: diff beans/same row)</a:t>
            </a:r>
          </a:p>
          <a:p>
            <a:pPr marL="365760" indent="-256032">
              <a:lnSpc>
                <a:spcPct val="90000"/>
              </a:lnSpc>
              <a:buFont typeface="Wingdings 3"/>
              <a:buChar char=""/>
              <a:defRPr/>
            </a:pPr>
            <a:r>
              <a:rPr lang="en-US" dirty="0">
                <a:latin typeface="Tahoma" pitchFamily="34" charset="0"/>
                <a:ea typeface="Tahoma" pitchFamily="34" charset="0"/>
                <a:cs typeface="Tahoma" pitchFamily="34" charset="0"/>
              </a:rPr>
              <a:t>Herbs and long season crops together                    </a:t>
            </a:r>
            <a:r>
              <a:rPr lang="en-US" dirty="0"/>
              <a:t>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1979613" y="77788"/>
            <a:ext cx="8226425" cy="114300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Harvest Your Garden</a:t>
            </a:r>
          </a:p>
        </p:txBody>
      </p:sp>
      <p:sp>
        <p:nvSpPr>
          <p:cNvPr id="38914" name="Rectangle 3"/>
          <p:cNvSpPr>
            <a:spLocks noGrp="1" noChangeArrowheads="1"/>
          </p:cNvSpPr>
          <p:nvPr>
            <p:ph idx="1"/>
          </p:nvPr>
        </p:nvSpPr>
        <p:spPr>
          <a:xfrm>
            <a:off x="1979614" y="1143000"/>
            <a:ext cx="8226425" cy="2438400"/>
          </a:xfrm>
        </p:spPr>
        <p:txBody>
          <a:bodyPr>
            <a:normAutofit fontScale="92500" lnSpcReduction="20000"/>
          </a:bodyPr>
          <a:lstStyle/>
          <a:p>
            <a:pPr eaLnBrk="1" hangingPunct="1"/>
            <a:r>
              <a:rPr lang="en-US" sz="3600" dirty="0">
                <a:solidFill>
                  <a:srgbClr val="000000"/>
                </a:solidFill>
                <a:latin typeface="Tahoma" pitchFamily="34" charset="0"/>
                <a:ea typeface="Tahoma" pitchFamily="34" charset="0"/>
                <a:cs typeface="Tahoma" pitchFamily="34" charset="0"/>
              </a:rPr>
              <a:t>Harvest when it looks how you would purchase it </a:t>
            </a:r>
          </a:p>
          <a:p>
            <a:pPr eaLnBrk="1" hangingPunct="1"/>
            <a:r>
              <a:rPr lang="en-US" sz="3600" dirty="0">
                <a:solidFill>
                  <a:srgbClr val="000000"/>
                </a:solidFill>
                <a:latin typeface="Tahoma" pitchFamily="34" charset="0"/>
                <a:ea typeface="Tahoma" pitchFamily="34" charset="0"/>
                <a:cs typeface="Tahoma" pitchFamily="34" charset="0"/>
              </a:rPr>
              <a:t>Add new  peat and compost</a:t>
            </a:r>
          </a:p>
          <a:p>
            <a:pPr eaLnBrk="1" hangingPunct="1"/>
            <a:r>
              <a:rPr lang="en-US" sz="3600" dirty="0">
                <a:solidFill>
                  <a:srgbClr val="000000"/>
                </a:solidFill>
                <a:latin typeface="Tahoma" pitchFamily="34" charset="0"/>
                <a:ea typeface="Tahoma" pitchFamily="34" charset="0"/>
                <a:cs typeface="Tahoma" pitchFamily="34" charset="0"/>
              </a:rPr>
              <a:t>Replant with new and different crop</a:t>
            </a:r>
          </a:p>
          <a:p>
            <a:pPr eaLnBrk="1" hangingPunct="1"/>
            <a:r>
              <a:rPr lang="en-US" sz="3600" dirty="0">
                <a:solidFill>
                  <a:srgbClr val="000000"/>
                </a:solidFill>
                <a:latin typeface="Tahoma" pitchFamily="34" charset="0"/>
                <a:ea typeface="Tahoma" pitchFamily="34" charset="0"/>
                <a:cs typeface="Tahoma" pitchFamily="34" charset="0"/>
              </a:rPr>
              <a:t>Keep a record!</a:t>
            </a:r>
          </a:p>
          <a:p>
            <a:pPr eaLnBrk="1" hangingPunct="1"/>
            <a:endParaRPr lang="en-US" sz="3600" dirty="0">
              <a:solidFill>
                <a:srgbClr val="000000"/>
              </a:solidFill>
              <a:latin typeface="Comic Sans MS" pitchFamily="66" charset="0"/>
            </a:endParaRPr>
          </a:p>
        </p:txBody>
      </p:sp>
      <p:pic>
        <p:nvPicPr>
          <p:cNvPr id="38916" name="Picture 2" descr="F:\DCIM\100KZ612\100_1070.JPG"/>
          <p:cNvPicPr>
            <a:picLocks noChangeAspect="1" noChangeArrowheads="1"/>
          </p:cNvPicPr>
          <p:nvPr/>
        </p:nvPicPr>
        <p:blipFill>
          <a:blip r:embed="rId3" cstate="print"/>
          <a:srcRect l="6026" r="5069" b="47491"/>
          <a:stretch>
            <a:fillRect/>
          </a:stretch>
        </p:blipFill>
        <p:spPr bwMode="auto">
          <a:xfrm>
            <a:off x="2438400" y="3733800"/>
            <a:ext cx="6019800" cy="266644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81200" y="152400"/>
            <a:ext cx="8229600" cy="1143000"/>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Bolting </a:t>
            </a:r>
          </a:p>
        </p:txBody>
      </p:sp>
      <p:pic>
        <p:nvPicPr>
          <p:cNvPr id="4" name="Picture 2" descr="http://homegardenair.com/wp-content/uploads/2014/01/garden-cropped-broccoli-se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248" y="1947133"/>
            <a:ext cx="7146525" cy="4600575"/>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rot="3011695">
            <a:off x="5853684" y="187651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015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3D3E-4D15-43C2-AD90-420A7ACD9064}"/>
              </a:ext>
            </a:extLst>
          </p:cNvPr>
          <p:cNvSpPr>
            <a:spLocks noGrp="1"/>
          </p:cNvSpPr>
          <p:nvPr>
            <p:ph type="title"/>
          </p:nvPr>
        </p:nvSpPr>
        <p:spPr/>
        <p:txBody>
          <a:bodyPr/>
          <a:lstStyle/>
          <a:p>
            <a:pPr algn="ctr"/>
            <a:r>
              <a:rPr lang="en-US" dirty="0"/>
              <a:t>Composting</a:t>
            </a:r>
          </a:p>
        </p:txBody>
      </p:sp>
      <p:sp>
        <p:nvSpPr>
          <p:cNvPr id="3" name="Content Placeholder 2">
            <a:extLst>
              <a:ext uri="{FF2B5EF4-FFF2-40B4-BE49-F238E27FC236}">
                <a16:creationId xmlns:a16="http://schemas.microsoft.com/office/drawing/2014/main" id="{77D89ABB-B4DA-432C-9246-504D9C964C2D}"/>
              </a:ext>
            </a:extLst>
          </p:cNvPr>
          <p:cNvSpPr>
            <a:spLocks noGrp="1"/>
          </p:cNvSpPr>
          <p:nvPr>
            <p:ph idx="1"/>
          </p:nvPr>
        </p:nvSpPr>
        <p:spPr>
          <a:xfrm>
            <a:off x="1981200" y="5334000"/>
            <a:ext cx="7239000" cy="990600"/>
          </a:xfrm>
        </p:spPr>
        <p:txBody>
          <a:bodyPr>
            <a:normAutofit lnSpcReduction="10000"/>
          </a:bodyPr>
          <a:lstStyle/>
          <a:p>
            <a:r>
              <a:rPr lang="en-US" dirty="0">
                <a:solidFill>
                  <a:srgbClr val="000000"/>
                </a:solidFill>
                <a:latin typeface="Tahoma" pitchFamily="34" charset="0"/>
                <a:ea typeface="Tahoma" pitchFamily="34" charset="0"/>
                <a:cs typeface="Tahoma" pitchFamily="34" charset="0"/>
              </a:rPr>
              <a:t>Make your own compost to reduce costs and make garden sustainable</a:t>
            </a:r>
          </a:p>
          <a:p>
            <a:endParaRPr lang="en-US" dirty="0"/>
          </a:p>
        </p:txBody>
      </p:sp>
      <p:pic>
        <p:nvPicPr>
          <p:cNvPr id="4" name="Content Placeholder 3">
            <a:extLst>
              <a:ext uri="{FF2B5EF4-FFF2-40B4-BE49-F238E27FC236}">
                <a16:creationId xmlns:a16="http://schemas.microsoft.com/office/drawing/2014/main" id="{16A6B0C4-7199-4FDC-A329-BA942CC6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036" y="1182472"/>
            <a:ext cx="2209800" cy="3683000"/>
          </a:xfrm>
          <a:prstGeom prst="rect">
            <a:avLst/>
          </a:prstGeom>
        </p:spPr>
      </p:pic>
      <p:pic>
        <p:nvPicPr>
          <p:cNvPr id="5" name="Picture 2">
            <a:extLst>
              <a:ext uri="{FF2B5EF4-FFF2-40B4-BE49-F238E27FC236}">
                <a16:creationId xmlns:a16="http://schemas.microsoft.com/office/drawing/2014/main" id="{48F31542-A5A7-409C-A060-A947F4BDF1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165" y="1182472"/>
            <a:ext cx="3365271" cy="25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B411AD95-6563-4230-A2F3-F3F146857B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8300" y="2260958"/>
            <a:ext cx="2362200" cy="314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3CB6C04-6A5C-401E-A5FA-2C1D30061A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29351">
            <a:off x="3154317" y="3235553"/>
            <a:ext cx="1524000" cy="203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16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955043" y="152400"/>
            <a:ext cx="8226425" cy="1143000"/>
          </a:xfrm>
        </p:spPr>
        <p:txBody>
          <a:bodyPr>
            <a:normAutofit/>
          </a:bodyPr>
          <a:lstStyle/>
          <a:p>
            <a:pPr algn="ctr">
              <a:defRPr/>
            </a:pPr>
            <a:r>
              <a:rPr lang="en-US"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Cost of Square Foot Garden</a:t>
            </a:r>
          </a:p>
        </p:txBody>
      </p:sp>
      <p:sp>
        <p:nvSpPr>
          <p:cNvPr id="39938" name="Rectangle 3"/>
          <p:cNvSpPr>
            <a:spLocks noGrp="1" noChangeArrowheads="1"/>
          </p:cNvSpPr>
          <p:nvPr>
            <p:ph idx="1"/>
          </p:nvPr>
        </p:nvSpPr>
        <p:spPr>
          <a:xfrm>
            <a:off x="1981201" y="1524000"/>
            <a:ext cx="8226425" cy="4648200"/>
          </a:xfrm>
        </p:spPr>
        <p:txBody>
          <a:bodyPr>
            <a:normAutofit/>
          </a:bodyPr>
          <a:lstStyle/>
          <a:p>
            <a:pPr eaLnBrk="1" hangingPunct="1"/>
            <a:r>
              <a:rPr lang="en-US" dirty="0">
                <a:solidFill>
                  <a:srgbClr val="000000"/>
                </a:solidFill>
                <a:latin typeface="Tahoma" pitchFamily="34" charset="0"/>
                <a:ea typeface="Tahoma" pitchFamily="34" charset="0"/>
                <a:cs typeface="Tahoma" pitchFamily="34" charset="0"/>
              </a:rPr>
              <a:t>Lumber, hardware     ~$40.00</a:t>
            </a:r>
          </a:p>
          <a:p>
            <a:pPr eaLnBrk="1" hangingPunct="1"/>
            <a:r>
              <a:rPr lang="en-US" dirty="0">
                <a:solidFill>
                  <a:srgbClr val="000000"/>
                </a:solidFill>
                <a:latin typeface="Tahoma" pitchFamily="34" charset="0"/>
                <a:ea typeface="Tahoma" pitchFamily="34" charset="0"/>
                <a:cs typeface="Tahoma" pitchFamily="34" charset="0"/>
              </a:rPr>
              <a:t>3 Cu Ft Peat           	 12.48   </a:t>
            </a:r>
          </a:p>
          <a:p>
            <a:pPr eaLnBrk="1" hangingPunct="1"/>
            <a:r>
              <a:rPr lang="en-US" dirty="0">
                <a:solidFill>
                  <a:srgbClr val="000000"/>
                </a:solidFill>
                <a:latin typeface="Tahoma" pitchFamily="34" charset="0"/>
                <a:ea typeface="Tahoma" pitchFamily="34" charset="0"/>
                <a:cs typeface="Tahoma" pitchFamily="34" charset="0"/>
              </a:rPr>
              <a:t>3 Cu Ft Compost       	 61.02 </a:t>
            </a:r>
          </a:p>
          <a:p>
            <a:pPr lvl="1" eaLnBrk="1" hangingPunct="1"/>
            <a:r>
              <a:rPr lang="en-US" sz="2000" dirty="0">
                <a:solidFill>
                  <a:srgbClr val="000000"/>
                </a:solidFill>
                <a:latin typeface="Tahoma" pitchFamily="34" charset="0"/>
                <a:ea typeface="Tahoma" pitchFamily="34" charset="0"/>
                <a:cs typeface="Tahoma" pitchFamily="34" charset="0"/>
              </a:rPr>
              <a:t>Mushroom (Lowes) ($5.28 40lbs) </a:t>
            </a:r>
          </a:p>
          <a:p>
            <a:pPr lvl="1" eaLnBrk="1" hangingPunct="1"/>
            <a:r>
              <a:rPr lang="en-US" sz="2000" dirty="0">
                <a:solidFill>
                  <a:srgbClr val="000000"/>
                </a:solidFill>
                <a:latin typeface="Tahoma" pitchFamily="34" charset="0"/>
                <a:ea typeface="Tahoma" pitchFamily="34" charset="0"/>
                <a:cs typeface="Tahoma" pitchFamily="34" charset="0"/>
              </a:rPr>
              <a:t>Black </a:t>
            </a:r>
            <a:r>
              <a:rPr lang="en-US" sz="2000" dirty="0" err="1">
                <a:solidFill>
                  <a:srgbClr val="000000"/>
                </a:solidFill>
                <a:latin typeface="Tahoma" pitchFamily="34" charset="0"/>
                <a:ea typeface="Tahoma" pitchFamily="34" charset="0"/>
                <a:cs typeface="Tahoma" pitchFamily="34" charset="0"/>
              </a:rPr>
              <a:t>Kow</a:t>
            </a:r>
            <a:r>
              <a:rPr lang="en-US" sz="2000" dirty="0">
                <a:solidFill>
                  <a:srgbClr val="000000"/>
                </a:solidFill>
                <a:latin typeface="Tahoma" pitchFamily="34" charset="0"/>
                <a:ea typeface="Tahoma" pitchFamily="34" charset="0"/>
                <a:cs typeface="Tahoma" pitchFamily="34" charset="0"/>
              </a:rPr>
              <a:t> ($8.50 1.5 </a:t>
            </a:r>
            <a:r>
              <a:rPr lang="en-US" sz="2000" dirty="0" err="1">
                <a:solidFill>
                  <a:srgbClr val="000000"/>
                </a:solidFill>
                <a:latin typeface="Tahoma" pitchFamily="34" charset="0"/>
                <a:ea typeface="Tahoma" pitchFamily="34" charset="0"/>
                <a:cs typeface="Tahoma" pitchFamily="34" charset="0"/>
              </a:rPr>
              <a:t>cuft</a:t>
            </a:r>
            <a:r>
              <a:rPr lang="en-US" sz="2000" dirty="0">
                <a:solidFill>
                  <a:srgbClr val="000000"/>
                </a:solidFill>
                <a:latin typeface="Tahoma" pitchFamily="34" charset="0"/>
                <a:ea typeface="Tahoma" pitchFamily="34" charset="0"/>
                <a:cs typeface="Tahoma" pitchFamily="34" charset="0"/>
              </a:rPr>
              <a:t>)</a:t>
            </a:r>
          </a:p>
          <a:p>
            <a:pPr lvl="1" eaLnBrk="1" hangingPunct="1"/>
            <a:r>
              <a:rPr lang="en-US" sz="2000" dirty="0">
                <a:solidFill>
                  <a:srgbClr val="000000"/>
                </a:solidFill>
                <a:latin typeface="Tahoma" pitchFamily="34" charset="0"/>
                <a:ea typeface="Tahoma" pitchFamily="34" charset="0"/>
                <a:cs typeface="Tahoma" pitchFamily="34" charset="0"/>
              </a:rPr>
              <a:t>Chicken Compost (ALF&amp;S)($20.99)</a:t>
            </a:r>
          </a:p>
          <a:p>
            <a:pPr lvl="1" eaLnBrk="1" hangingPunct="1"/>
            <a:r>
              <a:rPr lang="en-US" sz="2000" dirty="0">
                <a:solidFill>
                  <a:srgbClr val="000000"/>
                </a:solidFill>
                <a:latin typeface="Tahoma" pitchFamily="34" charset="0"/>
                <a:ea typeface="Tahoma" pitchFamily="34" charset="0"/>
                <a:cs typeface="Tahoma" pitchFamily="34" charset="0"/>
              </a:rPr>
              <a:t>Worm Castings (ALF&amp;S) ($21.99/20 </a:t>
            </a:r>
            <a:r>
              <a:rPr lang="en-US" sz="2000" dirty="0" err="1">
                <a:solidFill>
                  <a:srgbClr val="000000"/>
                </a:solidFill>
                <a:latin typeface="Tahoma" pitchFamily="34" charset="0"/>
                <a:ea typeface="Tahoma" pitchFamily="34" charset="0"/>
                <a:cs typeface="Tahoma" pitchFamily="34" charset="0"/>
              </a:rPr>
              <a:t>lbs</a:t>
            </a:r>
            <a:r>
              <a:rPr lang="en-US" sz="2000" dirty="0">
                <a:solidFill>
                  <a:srgbClr val="000000"/>
                </a:solidFill>
                <a:latin typeface="Tahoma" pitchFamily="34" charset="0"/>
                <a:ea typeface="Tahoma" pitchFamily="34" charset="0"/>
                <a:cs typeface="Tahoma" pitchFamily="34" charset="0"/>
              </a:rPr>
              <a:t>) </a:t>
            </a:r>
          </a:p>
          <a:p>
            <a:pPr eaLnBrk="1" hangingPunct="1"/>
            <a:r>
              <a:rPr lang="en-US" dirty="0">
                <a:solidFill>
                  <a:srgbClr val="000000"/>
                </a:solidFill>
                <a:latin typeface="Tahoma" pitchFamily="34" charset="0"/>
                <a:ea typeface="Tahoma" pitchFamily="34" charset="0"/>
                <a:cs typeface="Tahoma" pitchFamily="34" charset="0"/>
              </a:rPr>
              <a:t>3 Cu Ft Coarse Vermiculite   	 29.50</a:t>
            </a:r>
          </a:p>
          <a:p>
            <a:pPr eaLnBrk="1" hangingPunct="1"/>
            <a:r>
              <a:rPr lang="en-US" dirty="0">
                <a:solidFill>
                  <a:srgbClr val="000000"/>
                </a:solidFill>
                <a:latin typeface="Tahoma" pitchFamily="34" charset="0"/>
                <a:ea typeface="Tahoma" pitchFamily="34" charset="0"/>
                <a:cs typeface="Tahoma" pitchFamily="34" charset="0"/>
              </a:rPr>
              <a:t>Total                         ~$143.00  </a:t>
            </a:r>
            <a:endParaRPr lang="en-US" sz="2000" dirty="0">
              <a:latin typeface="Tahoma" pitchFamily="34" charset="0"/>
              <a:ea typeface="Tahoma" pitchFamily="34" charset="0"/>
              <a:cs typeface="Tahoma" pitchFamily="34" charset="0"/>
            </a:endParaRPr>
          </a:p>
        </p:txBody>
      </p:sp>
      <p:pic>
        <p:nvPicPr>
          <p:cNvPr id="3" name="Picture 2" descr="A picture containing outdoor, bin, container, fence&#10;&#10;Description automatically generated">
            <a:extLst>
              <a:ext uri="{FF2B5EF4-FFF2-40B4-BE49-F238E27FC236}">
                <a16:creationId xmlns:a16="http://schemas.microsoft.com/office/drawing/2014/main" id="{13F05F63-E1DD-4A45-B3FC-123521EC43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1" y="2940886"/>
            <a:ext cx="2295351" cy="15549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09600"/>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Resources</a:t>
            </a:r>
          </a:p>
        </p:txBody>
      </p:sp>
      <p:sp>
        <p:nvSpPr>
          <p:cNvPr id="3" name="Content Placeholder 2"/>
          <p:cNvSpPr>
            <a:spLocks noGrp="1"/>
          </p:cNvSpPr>
          <p:nvPr>
            <p:ph idx="1"/>
          </p:nvPr>
        </p:nvSpPr>
        <p:spPr>
          <a:xfrm>
            <a:off x="1905000" y="1447800"/>
            <a:ext cx="8382000" cy="5029200"/>
          </a:xfrm>
        </p:spPr>
        <p:txBody>
          <a:bodyPr>
            <a:normAutofit fontScale="92500" lnSpcReduction="10000"/>
          </a:bodyPr>
          <a:lstStyle/>
          <a:p>
            <a:r>
              <a:rPr lang="en-US" sz="2400" b="1" dirty="0">
                <a:latin typeface="Tahoma" panose="020B0604030504040204" pitchFamily="34" charset="0"/>
                <a:ea typeface="Tahoma" panose="020B0604030504040204" pitchFamily="34" charset="0"/>
                <a:cs typeface="Tahoma" panose="020B0604030504040204" pitchFamily="34" charset="0"/>
              </a:rPr>
              <a:t>Lumber - </a:t>
            </a:r>
            <a:r>
              <a:rPr lang="en-US" sz="2400" dirty="0">
                <a:latin typeface="Tahoma" panose="020B0604030504040204" pitchFamily="34" charset="0"/>
                <a:ea typeface="Tahoma" panose="020B0604030504040204" pitchFamily="34" charset="0"/>
                <a:cs typeface="Tahoma" panose="020B0604030504040204" pitchFamily="34" charset="0"/>
              </a:rPr>
              <a:t>Most lumber yards or box stores</a:t>
            </a:r>
          </a:p>
          <a:p>
            <a:r>
              <a:rPr lang="en-US" sz="2400" b="1" dirty="0">
                <a:latin typeface="Tahoma" panose="020B0604030504040204" pitchFamily="34" charset="0"/>
                <a:ea typeface="Tahoma" panose="020B0604030504040204" pitchFamily="34" charset="0"/>
                <a:cs typeface="Tahoma" panose="020B0604030504040204" pitchFamily="34" charset="0"/>
              </a:rPr>
              <a:t>Soil mixture components </a:t>
            </a:r>
            <a:r>
              <a:rPr lang="en-US" sz="2400" dirty="0">
                <a:latin typeface="Tahoma" panose="020B0604030504040204" pitchFamily="34" charset="0"/>
                <a:ea typeface="Tahoma" panose="020B0604030504040204" pitchFamily="34" charset="0"/>
                <a:cs typeface="Tahoma" panose="020B0604030504040204" pitchFamily="34" charset="0"/>
              </a:rPr>
              <a:t>(vermiculite, peat, compost) - Alachua Feed and Seed and retail garden centers </a:t>
            </a:r>
          </a:p>
          <a:p>
            <a:r>
              <a:rPr lang="en-US" sz="2400" b="1" dirty="0">
                <a:latin typeface="Tahoma" panose="020B0604030504040204" pitchFamily="34" charset="0"/>
                <a:ea typeface="Tahoma" panose="020B0604030504040204" pitchFamily="34" charset="0"/>
                <a:cs typeface="Tahoma" panose="020B0604030504040204" pitchFamily="34" charset="0"/>
              </a:rPr>
              <a:t>Pre-mixed soil – </a:t>
            </a:r>
            <a:r>
              <a:rPr lang="en-US" sz="2400" dirty="0">
                <a:latin typeface="Tahoma" panose="020B0604030504040204" pitchFamily="34" charset="0"/>
                <a:ea typeface="Tahoma" panose="020B0604030504040204" pitchFamily="34" charset="0"/>
                <a:cs typeface="Tahoma" panose="020B0604030504040204" pitchFamily="34" charset="0"/>
              </a:rPr>
              <a:t>Local Nurseries (</a:t>
            </a:r>
            <a:r>
              <a:rPr lang="en-US" sz="2400" dirty="0" err="1">
                <a:latin typeface="Tahoma" panose="020B0604030504040204" pitchFamily="34" charset="0"/>
                <a:ea typeface="Tahoma" panose="020B0604030504040204" pitchFamily="34" charset="0"/>
                <a:cs typeface="Tahoma" panose="020B0604030504040204" pitchFamily="34" charset="0"/>
              </a:rPr>
              <a:t>e.g.TNT</a:t>
            </a:r>
            <a:r>
              <a:rPr lang="en-US" sz="2400" dirty="0">
                <a:latin typeface="Tahoma" panose="020B0604030504040204" pitchFamily="34" charset="0"/>
                <a:ea typeface="Tahoma" panose="020B0604030504040204" pitchFamily="34" charset="0"/>
                <a:cs typeface="Tahoma" panose="020B0604030504040204" pitchFamily="34" charset="0"/>
              </a:rPr>
              <a:t>, Green House, Watson C&amp;D)</a:t>
            </a:r>
          </a:p>
          <a:p>
            <a:r>
              <a:rPr lang="en-US" sz="2400" b="1" dirty="0">
                <a:latin typeface="Tahoma" panose="020B0604030504040204" pitchFamily="34" charset="0"/>
                <a:ea typeface="Tahoma" panose="020B0604030504040204" pitchFamily="34" charset="0"/>
                <a:cs typeface="Tahoma" panose="020B0604030504040204" pitchFamily="34" charset="0"/>
              </a:rPr>
              <a:t>Irrigation –</a:t>
            </a:r>
            <a:r>
              <a:rPr lang="en-US" sz="2400" dirty="0">
                <a:latin typeface="Tahoma" panose="020B0604030504040204" pitchFamily="34" charset="0"/>
                <a:ea typeface="Tahoma" panose="020B0604030504040204" pitchFamily="34" charset="0"/>
                <a:cs typeface="Tahoma" panose="020B0604030504040204" pitchFamily="34" charset="0"/>
              </a:rPr>
              <a:t> Lowes, Home Depot, Ace or Florida Irrigation</a:t>
            </a:r>
          </a:p>
          <a:p>
            <a:r>
              <a:rPr lang="en-US" sz="2400" b="1" dirty="0">
                <a:latin typeface="Tahoma" panose="020B0604030504040204" pitchFamily="34" charset="0"/>
                <a:ea typeface="Tahoma" panose="020B0604030504040204" pitchFamily="34" charset="0"/>
                <a:cs typeface="Tahoma" panose="020B0604030504040204" pitchFamily="34" charset="0"/>
              </a:rPr>
              <a:t>Transplants - </a:t>
            </a:r>
            <a:r>
              <a:rPr lang="en-US" sz="2400" dirty="0">
                <a:latin typeface="Tahoma" panose="020B0604030504040204" pitchFamily="34" charset="0"/>
                <a:ea typeface="Tahoma" panose="020B0604030504040204" pitchFamily="34" charset="0"/>
                <a:cs typeface="Tahoma" panose="020B0604030504040204" pitchFamily="34" charset="0"/>
              </a:rPr>
              <a:t>Most garden centers and </a:t>
            </a:r>
            <a:r>
              <a:rPr lang="en-US" sz="2400" i="1" dirty="0">
                <a:latin typeface="Tahoma" panose="020B0604030504040204" pitchFamily="34" charset="0"/>
                <a:ea typeface="Tahoma" panose="020B0604030504040204" pitchFamily="34" charset="0"/>
                <a:cs typeface="Tahoma" panose="020B0604030504040204" pitchFamily="34" charset="0"/>
              </a:rPr>
              <a:t>farmers markets </a:t>
            </a:r>
          </a:p>
          <a:p>
            <a:r>
              <a:rPr lang="en-US" sz="2400" b="1" dirty="0">
                <a:latin typeface="Tahoma" panose="020B0604030504040204" pitchFamily="34" charset="0"/>
                <a:ea typeface="Tahoma" panose="020B0604030504040204" pitchFamily="34" charset="0"/>
                <a:cs typeface="Tahoma" panose="020B0604030504040204" pitchFamily="34" charset="0"/>
              </a:rPr>
              <a:t>Seeds – </a:t>
            </a:r>
            <a:r>
              <a:rPr lang="en-US" sz="2400" dirty="0">
                <a:latin typeface="Tahoma" panose="020B0604030504040204" pitchFamily="34" charset="0"/>
                <a:ea typeface="Tahoma" panose="020B0604030504040204" pitchFamily="34" charset="0"/>
                <a:cs typeface="Tahoma" panose="020B0604030504040204" pitchFamily="34" charset="0"/>
              </a:rPr>
              <a:t>Park Seed, Baker Creek Heirloom Seeds, W. Attlee Burpee, Johnny’s Seeds</a:t>
            </a:r>
          </a:p>
          <a:p>
            <a:r>
              <a:rPr lang="en-US" sz="2400" b="1" dirty="0">
                <a:latin typeface="Tahoma" panose="020B0604030504040204" pitchFamily="34" charset="0"/>
                <a:ea typeface="Tahoma" panose="020B0604030504040204" pitchFamily="34" charset="0"/>
                <a:cs typeface="Tahoma" panose="020B0604030504040204" pitchFamily="34" charset="0"/>
              </a:rPr>
              <a:t>All New Square Foot Gardening book</a:t>
            </a:r>
            <a:r>
              <a:rPr lang="en-US" sz="2400" dirty="0">
                <a:latin typeface="Tahoma" panose="020B0604030504040204" pitchFamily="34" charset="0"/>
                <a:ea typeface="Tahoma" panose="020B0604030504040204" pitchFamily="34" charset="0"/>
                <a:cs typeface="Tahoma" panose="020B0604030504040204" pitchFamily="34" charset="0"/>
              </a:rPr>
              <a:t>, UF/IFAS Bookstore </a:t>
            </a:r>
          </a:p>
          <a:p>
            <a:r>
              <a:rPr lang="en-US" sz="2400" b="1" dirty="0">
                <a:latin typeface="Tahoma" panose="020B0604030504040204" pitchFamily="34" charset="0"/>
                <a:ea typeface="Tahoma" panose="020B0604030504040204" pitchFamily="34" charset="0"/>
                <a:cs typeface="Tahoma" panose="020B0604030504040204" pitchFamily="34" charset="0"/>
              </a:rPr>
              <a:t>Compost bins</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Leveda</a:t>
            </a:r>
            <a:r>
              <a:rPr lang="en-US" sz="2400" dirty="0">
                <a:latin typeface="Tahoma" panose="020B0604030504040204" pitchFamily="34" charset="0"/>
                <a:ea typeface="Tahoma" panose="020B0604030504040204" pitchFamily="34" charset="0"/>
                <a:cs typeface="Tahoma" panose="020B0604030504040204" pitchFamily="34" charset="0"/>
              </a:rPr>
              <a:t> Brown Environmental Park?</a:t>
            </a:r>
          </a:p>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IFAS-EDIS</a:t>
            </a:r>
            <a:r>
              <a:rPr lang="en-US" sz="2400" b="1" dirty="0">
                <a:latin typeface="Tahoma" panose="020B0604030504040204" pitchFamily="34" charset="0"/>
                <a:ea typeface="Tahoma" panose="020B0604030504040204" pitchFamily="34" charset="0"/>
                <a:cs typeface="Tahoma" panose="020B0604030504040204" pitchFamily="34" charset="0"/>
              </a:rPr>
              <a:t> for literature</a:t>
            </a:r>
          </a:p>
          <a:p>
            <a:r>
              <a:rPr lang="en-US" sz="2400" b="1" dirty="0">
                <a:latin typeface="Tahoma" panose="020B0604030504040204" pitchFamily="34" charset="0"/>
                <a:ea typeface="Tahoma" panose="020B0604030504040204" pitchFamily="34" charset="0"/>
                <a:cs typeface="Tahoma" panose="020B0604030504040204" pitchFamily="34" charset="0"/>
              </a:rPr>
              <a:t>Additional Resources </a:t>
            </a:r>
            <a:r>
              <a:rPr lang="en-US" sz="2400" u="sng"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https://www.greenhousemegastore.com/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edenspath.files.wordpress.com/2008/07/dsc05166.jpg"/>
          <p:cNvPicPr>
            <a:picLocks noChangeAspect="1" noChangeArrowheads="1"/>
          </p:cNvPicPr>
          <p:nvPr/>
        </p:nvPicPr>
        <p:blipFill>
          <a:blip r:embed="rId3" cstate="print"/>
          <a:srcRect l="6624" t="6667"/>
          <a:stretch>
            <a:fillRect/>
          </a:stretch>
        </p:blipFill>
        <p:spPr bwMode="auto">
          <a:xfrm>
            <a:off x="5686600" y="1974505"/>
            <a:ext cx="4455979" cy="334198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5060" name="TextBox 3"/>
          <p:cNvSpPr txBox="1">
            <a:spLocks noChangeArrowheads="1"/>
          </p:cNvSpPr>
          <p:nvPr/>
        </p:nvSpPr>
        <p:spPr bwMode="auto">
          <a:xfrm>
            <a:off x="2079294" y="1966944"/>
            <a:ext cx="3254707" cy="2585323"/>
          </a:xfrm>
          <a:prstGeom prst="rect">
            <a:avLst/>
          </a:prstGeom>
          <a:noFill/>
          <a:ln w="9525">
            <a:noFill/>
            <a:miter lim="800000"/>
            <a:headEnd/>
            <a:tailEnd/>
          </a:ln>
        </p:spPr>
        <p:txBody>
          <a:bodyPr wrap="square">
            <a:spAutoFit/>
          </a:bodyPr>
          <a:lstStyle/>
          <a:p>
            <a:r>
              <a:rPr lang="en-US" b="1" dirty="0">
                <a:ln>
                  <a:prstDash val="solid"/>
                </a:ln>
                <a:effectLst>
                  <a:outerShdw blurRad="88000" dist="50800" dir="5040000" algn="tl">
                    <a:schemeClr val="accent4">
                      <a:tint val="80000"/>
                      <a:satMod val="250000"/>
                      <a:alpha val="45000"/>
                    </a:schemeClr>
                  </a:outerShdw>
                </a:effectLst>
                <a:latin typeface="Tahoma" pitchFamily="34" charset="0"/>
                <a:ea typeface="Tahoma" pitchFamily="34" charset="0"/>
                <a:cs typeface="Tahoma" pitchFamily="34" charset="0"/>
              </a:rPr>
              <a:t>Contact the  MG Desk at the Extension Office with questions</a:t>
            </a:r>
          </a:p>
          <a:p>
            <a:r>
              <a:rPr lang="en-US" u="sng" dirty="0">
                <a:latin typeface="Tahoma" pitchFamily="34" charset="0"/>
                <a:ea typeface="Tahoma" pitchFamily="34" charset="0"/>
                <a:cs typeface="Tahoma" pitchFamily="34" charset="0"/>
              </a:rPr>
              <a:t>mag@alachuacounty.us</a:t>
            </a:r>
          </a:p>
          <a:p>
            <a:r>
              <a:rPr lang="en-US" dirty="0">
                <a:latin typeface="Tahoma" pitchFamily="34" charset="0"/>
                <a:ea typeface="Tahoma" pitchFamily="34" charset="0"/>
                <a:cs typeface="Tahoma" pitchFamily="34" charset="0"/>
              </a:rPr>
              <a:t>352-955-2402</a:t>
            </a:r>
          </a:p>
          <a:p>
            <a:endParaRPr lang="en-US" dirty="0">
              <a:latin typeface="Tahoma" pitchFamily="34" charset="0"/>
              <a:ea typeface="Tahoma" pitchFamily="34" charset="0"/>
              <a:cs typeface="Tahoma" pitchFamily="34" charset="0"/>
            </a:endParaRPr>
          </a:p>
          <a:p>
            <a:r>
              <a:rPr lang="en-US" dirty="0">
                <a:latin typeface="Tahoma" pitchFamily="34" charset="0"/>
                <a:ea typeface="Tahoma" pitchFamily="34" charset="0"/>
                <a:cs typeface="Tahoma" pitchFamily="34" charset="0"/>
              </a:rPr>
              <a:t>Or me at</a:t>
            </a:r>
          </a:p>
          <a:p>
            <a:r>
              <a:rPr lang="en-US" u="sng" dirty="0">
                <a:latin typeface="Tahoma" pitchFamily="34" charset="0"/>
                <a:ea typeface="Tahoma" pitchFamily="34" charset="0"/>
                <a:cs typeface="Tahoma" pitchFamily="34" charset="0"/>
              </a:rPr>
              <a:t>burrowsc@ufl.edu</a:t>
            </a:r>
          </a:p>
          <a:p>
            <a:endParaRPr lang="en-US" dirty="0">
              <a:latin typeface="Tahoma" pitchFamily="34" charset="0"/>
              <a:ea typeface="Tahoma" pitchFamily="34" charset="0"/>
              <a:cs typeface="Tahoma" pitchFamily="34" charset="0"/>
            </a:endParaRPr>
          </a:p>
        </p:txBody>
      </p:sp>
      <p:sp>
        <p:nvSpPr>
          <p:cNvPr id="2" name="Rectangle 1"/>
          <p:cNvSpPr/>
          <p:nvPr/>
        </p:nvSpPr>
        <p:spPr>
          <a:xfrm>
            <a:off x="5686599" y="5901707"/>
            <a:ext cx="4876800" cy="646331"/>
          </a:xfrm>
          <a:prstGeom prst="rect">
            <a:avLst/>
          </a:prstGeom>
        </p:spPr>
        <p:txBody>
          <a:bodyPr wrap="square">
            <a:spAutoFit/>
          </a:bodyPr>
          <a:lstStyle/>
          <a:p>
            <a:r>
              <a:rPr lang="en-US" altLang="en-US" dirty="0"/>
              <a:t>Like           us on Facebook – </a:t>
            </a:r>
            <a:r>
              <a:rPr lang="en-US" altLang="en-US" b="1" u="sng" dirty="0">
                <a:solidFill>
                  <a:schemeClr val="accent5">
                    <a:lumMod val="75000"/>
                  </a:schemeClr>
                </a:solidFill>
              </a:rPr>
              <a:t>facebook.com/alachuacountymastergardeners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499" y="5791483"/>
            <a:ext cx="901700" cy="43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 close up of a clock&#10;&#10;Description automatically generated">
            <a:extLst>
              <a:ext uri="{FF2B5EF4-FFF2-40B4-BE49-F238E27FC236}">
                <a16:creationId xmlns:a16="http://schemas.microsoft.com/office/drawing/2014/main" id="{F56DB885-4F6F-484D-A56E-39271732F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9293" y="5980922"/>
            <a:ext cx="2837694" cy="457201"/>
          </a:xfrm>
          <a:prstGeom prst="rect">
            <a:avLst/>
          </a:prstGeom>
        </p:spPr>
      </p:pic>
      <p:pic>
        <p:nvPicPr>
          <p:cNvPr id="13" name="Picture 12" descr="A close up of a sign&#10;&#10;Description automatically generated">
            <a:extLst>
              <a:ext uri="{FF2B5EF4-FFF2-40B4-BE49-F238E27FC236}">
                <a16:creationId xmlns:a16="http://schemas.microsoft.com/office/drawing/2014/main" id="{CCFAF1B9-E99D-44DC-9E68-FE119ED854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848" y="4731272"/>
            <a:ext cx="1188722" cy="1170434"/>
          </a:xfrm>
          <a:prstGeom prst="rect">
            <a:avLst/>
          </a:prstGeom>
        </p:spPr>
      </p:pic>
      <p:pic>
        <p:nvPicPr>
          <p:cNvPr id="15" name="Picture 14">
            <a:extLst>
              <a:ext uri="{FF2B5EF4-FFF2-40B4-BE49-F238E27FC236}">
                <a16:creationId xmlns:a16="http://schemas.microsoft.com/office/drawing/2014/main" id="{E1A2619F-2888-4885-BCBF-F54D283078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9422" y="4249653"/>
            <a:ext cx="996698" cy="1731268"/>
          </a:xfrm>
          <a:prstGeom prst="rect">
            <a:avLst/>
          </a:prstGeom>
        </p:spPr>
      </p:pic>
      <p:sp>
        <p:nvSpPr>
          <p:cNvPr id="4" name="Title 3">
            <a:extLst>
              <a:ext uri="{FF2B5EF4-FFF2-40B4-BE49-F238E27FC236}">
                <a16:creationId xmlns:a16="http://schemas.microsoft.com/office/drawing/2014/main" id="{E9E6FCAD-C961-457E-8D3E-0BD1EF8D860D}"/>
              </a:ext>
            </a:extLst>
          </p:cNvPr>
          <p:cNvSpPr>
            <a:spLocks noGrp="1"/>
          </p:cNvSpPr>
          <p:nvPr>
            <p:ph type="title"/>
          </p:nvPr>
        </p:nvSpPr>
        <p:spPr>
          <a:xfrm>
            <a:off x="2079293" y="286671"/>
            <a:ext cx="8229600" cy="1143000"/>
          </a:xfrm>
        </p:spPr>
        <p:txBody>
          <a:bodyPr>
            <a:normAutofit/>
          </a:bodyPr>
          <a:lstStyle/>
          <a:p>
            <a:pPr algn="ctr"/>
            <a:r>
              <a:rPr lang="en-US" b="1" dirty="0">
                <a:ln>
                  <a:prstDash val="solid"/>
                </a:ln>
                <a:effectLst>
                  <a:outerShdw blurRad="88000" dist="50800" dir="5040000" algn="tl">
                    <a:schemeClr val="accent4">
                      <a:tint val="80000"/>
                      <a:satMod val="250000"/>
                      <a:alpha val="45000"/>
                    </a:schemeClr>
                  </a:outerShdw>
                </a:effectLst>
                <a:latin typeface="Tahoma" pitchFamily="34" charset="0"/>
                <a:ea typeface="Tahoma" pitchFamily="34" charset="0"/>
                <a:cs typeface="Tahoma" pitchFamily="34" charset="0"/>
              </a:rPr>
              <a:t>Happy Growing!</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normAutofit/>
          </a:bodyPr>
          <a:lstStyle/>
          <a:p>
            <a:pPr algn="ctr" eaLnBrk="1" hangingPunct="1">
              <a:defRPr/>
            </a:pPr>
            <a:r>
              <a:rPr lang="en-US"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Great Resource...</a:t>
            </a:r>
          </a:p>
        </p:txBody>
      </p:sp>
      <p:sp>
        <p:nvSpPr>
          <p:cNvPr id="14339" name="Rectangle 3"/>
          <p:cNvSpPr>
            <a:spLocks noGrp="1" noChangeArrowheads="1"/>
          </p:cNvSpPr>
          <p:nvPr>
            <p:ph type="body" sz="half" idx="1"/>
          </p:nvPr>
        </p:nvSpPr>
        <p:spPr>
          <a:xfrm>
            <a:off x="1981200" y="2438400"/>
            <a:ext cx="4267200" cy="2895600"/>
          </a:xfrm>
          <a:noFill/>
          <a:ln>
            <a:noFill/>
          </a:ln>
        </p:spPr>
        <p:txBody>
          <a:bodyPr>
            <a:normAutofit/>
          </a:bodyPr>
          <a:lstStyle/>
          <a:p>
            <a:pPr marL="0" indent="0">
              <a:lnSpc>
                <a:spcPct val="90000"/>
              </a:lnSpc>
              <a:buNone/>
            </a:pPr>
            <a:r>
              <a:rPr lang="en-US" sz="2800" dirty="0">
                <a:latin typeface="Tahoma" panose="020B0604030504040204" pitchFamily="34" charset="0"/>
                <a:ea typeface="Tahoma" panose="020B0604030504040204" pitchFamily="34" charset="0"/>
                <a:cs typeface="Tahoma" panose="020B0604030504040204" pitchFamily="34" charset="0"/>
              </a:rPr>
              <a:t>Author:  Jim Stephens</a:t>
            </a:r>
          </a:p>
          <a:p>
            <a:pPr marL="0" indent="0">
              <a:lnSpc>
                <a:spcPct val="90000"/>
              </a:lnSpc>
              <a:buNone/>
            </a:pPr>
            <a:r>
              <a:rPr lang="en-US" sz="2800" dirty="0">
                <a:latin typeface="Tahoma" panose="020B0604030504040204" pitchFamily="34" charset="0"/>
                <a:ea typeface="Tahoma" panose="020B0604030504040204" pitchFamily="34" charset="0"/>
                <a:cs typeface="Tahoma" panose="020B0604030504040204" pitchFamily="34" charset="0"/>
              </a:rPr>
              <a:t>University Press of Florida </a:t>
            </a:r>
          </a:p>
          <a:p>
            <a:pPr marL="0" indent="0">
              <a:lnSpc>
                <a:spcPct val="90000"/>
              </a:lnSpc>
              <a:buNone/>
            </a:pPr>
            <a:r>
              <a:rPr lang="en-US" sz="2800" u="sng" dirty="0">
                <a:latin typeface="Tahoma" panose="020B0604030504040204" pitchFamily="34" charset="0"/>
                <a:ea typeface="Tahoma" panose="020B0604030504040204" pitchFamily="34" charset="0"/>
                <a:cs typeface="Tahoma" panose="020B0604030504040204" pitchFamily="34" charset="0"/>
                <a:hlinkClick r:id="rId3"/>
              </a:rPr>
              <a:t>www.upf.com</a:t>
            </a:r>
            <a:endParaRPr lang="en-US" sz="2800" u="sng" dirty="0">
              <a:latin typeface="Tahoma" panose="020B0604030504040204" pitchFamily="34" charset="0"/>
              <a:ea typeface="Tahoma" panose="020B0604030504040204" pitchFamily="34" charset="0"/>
              <a:cs typeface="Tahoma" panose="020B0604030504040204" pitchFamily="34" charset="0"/>
            </a:endParaRPr>
          </a:p>
          <a:p>
            <a:pPr marL="0" indent="0">
              <a:lnSpc>
                <a:spcPct val="90000"/>
              </a:lnSpc>
              <a:buNone/>
            </a:pPr>
            <a:r>
              <a:rPr lang="en-US" sz="2800" dirty="0">
                <a:latin typeface="Tahoma" panose="020B0604030504040204" pitchFamily="34" charset="0"/>
                <a:ea typeface="Tahoma" panose="020B0604030504040204" pitchFamily="34" charset="0"/>
                <a:cs typeface="Tahoma" panose="020B0604030504040204" pitchFamily="34" charset="0"/>
              </a:rPr>
              <a:t>Also on Amazon</a:t>
            </a:r>
          </a:p>
          <a:p>
            <a:pPr marL="0" indent="0">
              <a:lnSpc>
                <a:spcPct val="90000"/>
              </a:lnSpc>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marL="0" indent="0">
              <a:lnSpc>
                <a:spcPct val="90000"/>
              </a:lnSpc>
              <a:buNone/>
            </a:pPr>
            <a:r>
              <a:rPr lang="en-US" sz="2800" dirty="0">
                <a:latin typeface="Tahoma" panose="020B0604030504040204" pitchFamily="34" charset="0"/>
                <a:ea typeface="Tahoma" panose="020B0604030504040204" pitchFamily="34" charset="0"/>
                <a:cs typeface="Tahoma" panose="020B0604030504040204" pitchFamily="34" charset="0"/>
              </a:rPr>
              <a:t>~$16.95 </a:t>
            </a:r>
          </a:p>
        </p:txBody>
      </p:sp>
      <p:pic>
        <p:nvPicPr>
          <p:cNvPr id="25602" name="Picture 2" descr="http://ecx.images-amazon.com/images/I/611E8XFXQ4L._SX258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81200"/>
            <a:ext cx="3581400" cy="4628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N7712"/>
          <p:cNvPicPr>
            <a:picLocks noChangeAspect="1" noChangeArrowheads="1"/>
          </p:cNvPicPr>
          <p:nvPr/>
        </p:nvPicPr>
        <p:blipFill>
          <a:blip r:embed="rId3" cstate="print">
            <a:lum bright="18000"/>
          </a:blip>
          <a:srcRect/>
          <a:stretch>
            <a:fillRect/>
          </a:stretch>
        </p:blipFill>
        <p:spPr bwMode="auto">
          <a:xfrm>
            <a:off x="2590800" y="1828800"/>
            <a:ext cx="7010400" cy="4754562"/>
          </a:xfrm>
          <a:prstGeom prst="rect">
            <a:avLst/>
          </a:prstGeom>
          <a:noFill/>
          <a:ln w="9525">
            <a:noFill/>
            <a:miter lim="800000"/>
            <a:headEnd/>
            <a:tailEnd/>
          </a:ln>
        </p:spPr>
      </p:pic>
      <p:sp>
        <p:nvSpPr>
          <p:cNvPr id="2" name="Title 1">
            <a:extLst>
              <a:ext uri="{FF2B5EF4-FFF2-40B4-BE49-F238E27FC236}">
                <a16:creationId xmlns:a16="http://schemas.microsoft.com/office/drawing/2014/main" id="{F2C748EA-06D1-4147-AE26-4CAB776810F1}"/>
              </a:ext>
            </a:extLst>
          </p:cNvPr>
          <p:cNvSpPr>
            <a:spLocks noGrp="1"/>
          </p:cNvSpPr>
          <p:nvPr>
            <p:ph type="title"/>
          </p:nvPr>
        </p:nvSpPr>
        <p:spPr/>
        <p:txBody>
          <a:bodyPr/>
          <a:lstStyle/>
          <a:p>
            <a:pPr algn="ctr"/>
            <a:r>
              <a:rPr lang="en-US" dirty="0"/>
              <a:t>The Old Way</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2238720" y="1981202"/>
            <a:ext cx="7714561" cy="4571999"/>
          </a:xfrm>
          <a:prstGeom prst="rect">
            <a:avLst/>
          </a:prstGeom>
          <a:noFill/>
          <a:ln w="9525">
            <a:noFill/>
            <a:miter lim="800000"/>
            <a:headEnd/>
            <a:tailEnd/>
          </a:ln>
        </p:spPr>
      </p:pic>
      <p:sp>
        <p:nvSpPr>
          <p:cNvPr id="2" name="Title 1">
            <a:extLst>
              <a:ext uri="{FF2B5EF4-FFF2-40B4-BE49-F238E27FC236}">
                <a16:creationId xmlns:a16="http://schemas.microsoft.com/office/drawing/2014/main" id="{12D71690-BF58-45D8-B01E-8D27619D2D6C}"/>
              </a:ext>
            </a:extLst>
          </p:cNvPr>
          <p:cNvSpPr>
            <a:spLocks noGrp="1"/>
          </p:cNvSpPr>
          <p:nvPr>
            <p:ph type="title"/>
          </p:nvPr>
        </p:nvSpPr>
        <p:spPr/>
        <p:txBody>
          <a:bodyPr/>
          <a:lstStyle/>
          <a:p>
            <a:pPr algn="ctr"/>
            <a:r>
              <a:rPr lang="en-US" dirty="0"/>
              <a:t>Winter Veggies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EFBE1217-72BD-AF4C-9B6C-4F8854A6BD0A}" vid="{E7A92FA2-406F-2942-8AA4-D41D2C4BFB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13608</TotalTime>
  <Words>2938</Words>
  <Application>Microsoft Office PowerPoint</Application>
  <PresentationFormat>Widescreen</PresentationFormat>
  <Paragraphs>450</Paragraphs>
  <Slides>65</Slides>
  <Notes>63</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4" baseType="lpstr">
      <vt:lpstr>Arial</vt:lpstr>
      <vt:lpstr>Calibri</vt:lpstr>
      <vt:lpstr>Charter Bd BT</vt:lpstr>
      <vt:lpstr>Comic Sans MS</vt:lpstr>
      <vt:lpstr>Lucida Sans Unicode</vt:lpstr>
      <vt:lpstr>Tahoma</vt:lpstr>
      <vt:lpstr>Wingdings 3</vt:lpstr>
      <vt:lpstr>1_Office Theme</vt:lpstr>
      <vt:lpstr>Clip</vt:lpstr>
      <vt:lpstr>Vegetable Gardening for Beginners</vt:lpstr>
      <vt:lpstr>Introduction</vt:lpstr>
      <vt:lpstr>Site Selection</vt:lpstr>
      <vt:lpstr>Garden Planning</vt:lpstr>
      <vt:lpstr>Garden Design</vt:lpstr>
      <vt:lpstr>Garden Planning - Crop Arrangement</vt:lpstr>
      <vt:lpstr>A Great Resource...</vt:lpstr>
      <vt:lpstr>The Old Way</vt:lpstr>
      <vt:lpstr>Winter Veggies</vt:lpstr>
      <vt:lpstr>The Old Way Means Work</vt:lpstr>
      <vt:lpstr>Maybe there is a more efficient way…… </vt:lpstr>
      <vt:lpstr>Grow Boxes/Raised Beds</vt:lpstr>
      <vt:lpstr>Square Foot Gardening</vt:lpstr>
      <vt:lpstr>What is Square Foot Gardening?</vt:lpstr>
      <vt:lpstr>Location Location Location </vt:lpstr>
      <vt:lpstr>Garden Set Up  </vt:lpstr>
      <vt:lpstr>Alternative Methods</vt:lpstr>
      <vt:lpstr>My Raised Beds</vt:lpstr>
      <vt:lpstr>Prepare Soil Mixture  (Mel’s Mix)</vt:lpstr>
      <vt:lpstr>Mel’s Mix Soil Recipe</vt:lpstr>
      <vt:lpstr>You can also purchase pre-mixed soil </vt:lpstr>
      <vt:lpstr>Local soil (with fertilizer) vs. Mel’s mix (no fertilizer)</vt:lpstr>
      <vt:lpstr>Square Foot Grid  </vt:lpstr>
      <vt:lpstr>Select Plants</vt:lpstr>
      <vt:lpstr>Warm Season Vegetables </vt:lpstr>
      <vt:lpstr>Beans</vt:lpstr>
      <vt:lpstr>Bean; Long Thai Purple Padded Yard</vt:lpstr>
      <vt:lpstr>Peppers</vt:lpstr>
      <vt:lpstr>Tomatoes</vt:lpstr>
      <vt:lpstr>Malabar Spinach</vt:lpstr>
      <vt:lpstr>Cool Season Vegetables</vt:lpstr>
      <vt:lpstr>Broccoli</vt:lpstr>
      <vt:lpstr>Carrots</vt:lpstr>
      <vt:lpstr>Lettuce</vt:lpstr>
      <vt:lpstr>Mustard</vt:lpstr>
      <vt:lpstr>Onions</vt:lpstr>
      <vt:lpstr>Peas</vt:lpstr>
      <vt:lpstr>Potatoes</vt:lpstr>
      <vt:lpstr>Spinach and Swiss Chard</vt:lpstr>
      <vt:lpstr>Plant Spacing</vt:lpstr>
      <vt:lpstr>Plant Spacing Diagram</vt:lpstr>
      <vt:lpstr>ALLOW SPACE!</vt:lpstr>
      <vt:lpstr>Spacing Florida Style </vt:lpstr>
      <vt:lpstr>Vertical Gardening</vt:lpstr>
      <vt:lpstr>Vertical Gardening</vt:lpstr>
      <vt:lpstr>Tomatoes</vt:lpstr>
      <vt:lpstr>Plan for Pollinators </vt:lpstr>
      <vt:lpstr>Vegetables Can be Grown in Pots</vt:lpstr>
      <vt:lpstr>Grow from Seed or from Transplants?</vt:lpstr>
      <vt:lpstr>Sunflowers</vt:lpstr>
      <vt:lpstr>Fertilization</vt:lpstr>
      <vt:lpstr>Soil Test</vt:lpstr>
      <vt:lpstr>Water Your Garden</vt:lpstr>
      <vt:lpstr>Plan for pest control </vt:lpstr>
      <vt:lpstr>Trim off the dead leaves</vt:lpstr>
      <vt:lpstr>Root-knot Nematodes</vt:lpstr>
      <vt:lpstr>Nematodes</vt:lpstr>
      <vt:lpstr>Other pests….</vt:lpstr>
      <vt:lpstr>Protecting Your Garden</vt:lpstr>
      <vt:lpstr>Harvest Your Garden</vt:lpstr>
      <vt:lpstr>Bolting </vt:lpstr>
      <vt:lpstr>Composting</vt:lpstr>
      <vt:lpstr>Cost of Square Foot Garden</vt:lpstr>
      <vt:lpstr>Resources</vt:lpstr>
      <vt:lpstr>Happy Growing!</vt:lpstr>
    </vt:vector>
  </TitlesOfParts>
  <Company>Alachua County BOCC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Square foot Gardening Let’s get growing</dc:title>
  <dc:creator>Wendy Wilber</dc:creator>
  <cp:lastModifiedBy>burrowsc</cp:lastModifiedBy>
  <cp:revision>320</cp:revision>
  <cp:lastPrinted>2014-02-03T21:01:59Z</cp:lastPrinted>
  <dcterms:created xsi:type="dcterms:W3CDTF">2008-10-29T13:59:13Z</dcterms:created>
  <dcterms:modified xsi:type="dcterms:W3CDTF">2020-08-19T21:57:23Z</dcterms:modified>
</cp:coreProperties>
</file>